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layfair Display"/>
      <p:regular r:id="rId31"/>
      <p:bold r:id="rId32"/>
      <p:italic r:id="rId33"/>
      <p:boldItalic r:id="rId34"/>
    </p:embeddedFont>
    <p:embeddedFont>
      <p:font typeface="Lato"/>
      <p:regular r:id="rId35"/>
      <p:bold r:id="rId36"/>
      <p:italic r:id="rId37"/>
      <p:boldItalic r:id="rId38"/>
    </p:embeddedFont>
    <p:embeddedFont>
      <p:font typeface="Averag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1EE57A7-E1AE-49C6-8670-ECF924B367F4}">
  <a:tblStyle styleId="{31EE57A7-E1AE-49C6-8670-ECF924B367F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layfairDisplay-italic.fntdata"/><Relationship Id="rId10" Type="http://schemas.openxmlformats.org/officeDocument/2006/relationships/slide" Target="slides/slide4.xml"/><Relationship Id="rId32" Type="http://schemas.openxmlformats.org/officeDocument/2006/relationships/font" Target="fonts/PlayfairDisplay-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PlayfairDisplay-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39" Type="http://schemas.openxmlformats.org/officeDocument/2006/relationships/font" Target="fonts/Average-regular.fntdata"/><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Target audience of the presentation is hosts on Airbnb</a:t>
            </a:r>
            <a:endParaRPr/>
          </a:p>
          <a:p>
            <a:pPr indent="-317500" lvl="0" marL="457200" rtl="0" algn="l">
              <a:spcBef>
                <a:spcPts val="0"/>
              </a:spcBef>
              <a:spcAft>
                <a:spcPts val="0"/>
              </a:spcAft>
              <a:buSzPts val="1400"/>
              <a:buChar char="●"/>
            </a:pPr>
            <a:r>
              <a:rPr lang="en"/>
              <a:t>Content will specifically address the concerns of hosts on the ground, not Airbnb policies like listing fees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16695c609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16695c609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a:t>
            </a:r>
            <a:endParaRPr/>
          </a:p>
          <a:p>
            <a:pPr indent="-317500" lvl="0" marL="457200" rtl="0" algn="l">
              <a:spcBef>
                <a:spcPts val="0"/>
              </a:spcBef>
              <a:spcAft>
                <a:spcPts val="0"/>
              </a:spcAft>
              <a:buSzPts val="1400"/>
              <a:buChar char="●"/>
            </a:pPr>
            <a:r>
              <a:rPr lang="en"/>
              <a:t>Price is not highly correlated with any of the review variables.</a:t>
            </a:r>
            <a:endParaRPr/>
          </a:p>
          <a:p>
            <a:pPr indent="-317500" lvl="0" marL="457200" rtl="0" algn="l">
              <a:spcBef>
                <a:spcPts val="0"/>
              </a:spcBef>
              <a:spcAft>
                <a:spcPts val="0"/>
              </a:spcAft>
              <a:buSzPts val="1400"/>
              <a:buChar char="●"/>
            </a:pPr>
            <a:r>
              <a:rPr lang="en"/>
              <a:t>It probably means that hosts aren’t setting prices based on what people are saying about the rentals and pricing is more influenced by market forces/other factors.</a:t>
            </a:r>
            <a:endParaRPr/>
          </a:p>
          <a:p>
            <a:pPr indent="-317500" lvl="0" marL="457200" rtl="0" algn="l">
              <a:spcBef>
                <a:spcPts val="0"/>
              </a:spcBef>
              <a:spcAft>
                <a:spcPts val="0"/>
              </a:spcAft>
              <a:buSzPts val="1400"/>
              <a:buChar char="●"/>
            </a:pPr>
            <a:r>
              <a:rPr lang="en"/>
              <a:t>Price isn’t highly correlated with Census attributes. Census attributes examined to supplement Prizm data.</a:t>
            </a:r>
            <a:endParaRPr/>
          </a:p>
          <a:p>
            <a:pPr indent="-317500" lvl="0" marL="457200" rtl="0" algn="l">
              <a:spcBef>
                <a:spcPts val="0"/>
              </a:spcBef>
              <a:spcAft>
                <a:spcPts val="0"/>
              </a:spcAft>
              <a:buSzPts val="1400"/>
              <a:buChar char="●"/>
            </a:pPr>
            <a:r>
              <a:rPr lang="en"/>
              <a:t>However, as expected there is some moderate correlation between price, home value, and household income.</a:t>
            </a:r>
            <a:endParaRPr/>
          </a:p>
          <a:p>
            <a:pPr indent="-317500" lvl="0" marL="457200" rtl="0" algn="l">
              <a:spcBef>
                <a:spcPts val="0"/>
              </a:spcBef>
              <a:spcAft>
                <a:spcPts val="0"/>
              </a:spcAft>
              <a:buSzPts val="1400"/>
              <a:buChar char="●"/>
            </a:pPr>
            <a:r>
              <a:rPr b="1" lang="en"/>
              <a:t>Key takeaway: There may be some truth to consumer preferences for “cool neighborhoods.” Young Digerati and Money and Brains descriptions both reference fashionable-ness and The Cosmopolitans are households with older homeowners, who are likely to be able to own in Manhattan. </a:t>
            </a:r>
            <a:endParaRPr b="1"/>
          </a:p>
          <a:p>
            <a:pPr indent="-317500" lvl="1" marL="914400" rtl="0" algn="l">
              <a:spcBef>
                <a:spcPts val="0"/>
              </a:spcBef>
              <a:spcAft>
                <a:spcPts val="0"/>
              </a:spcAft>
              <a:buSzPts val="1400"/>
              <a:buChar char="○"/>
            </a:pPr>
            <a:r>
              <a:rPr lang="en"/>
              <a:t>Young Digerati - This segment is choosing to start families in fashionable neighborhoods on the urban fringe. They are highly educated and very tech-savvy.</a:t>
            </a:r>
            <a:endParaRPr/>
          </a:p>
          <a:p>
            <a:pPr indent="-317500" lvl="1" marL="914400" rtl="0" algn="l">
              <a:spcBef>
                <a:spcPts val="0"/>
              </a:spcBef>
              <a:spcAft>
                <a:spcPts val="0"/>
              </a:spcAft>
              <a:buSzPts val="1400"/>
              <a:buChar char="○"/>
            </a:pPr>
            <a:r>
              <a:rPr lang="en"/>
              <a:t>Money and Brains - Many of these city dwellers have advanced degrees and are married couples with few children who live in fashionable homes.</a:t>
            </a:r>
            <a:endParaRPr/>
          </a:p>
          <a:p>
            <a:pPr indent="-317500" lvl="1" marL="914400" rtl="0" algn="l">
              <a:spcBef>
                <a:spcPts val="0"/>
              </a:spcBef>
              <a:spcAft>
                <a:spcPts val="0"/>
              </a:spcAft>
              <a:buSzPts val="1400"/>
              <a:buChar char="○"/>
            </a:pPr>
            <a:r>
              <a:rPr lang="en"/>
              <a:t>The Cosmopolitans - Concentrated in major metro areas, these households feature older homeowners. They tend to be educated, married, and enjoy a leisure-intensive lifestyle.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16695c609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16695c609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a:t>
            </a:r>
            <a:endParaRPr/>
          </a:p>
          <a:p>
            <a:pPr indent="-317500" lvl="0" marL="457200" rtl="0" algn="l">
              <a:spcBef>
                <a:spcPts val="0"/>
              </a:spcBef>
              <a:spcAft>
                <a:spcPts val="0"/>
              </a:spcAft>
              <a:buSzPts val="1400"/>
              <a:buChar char="●"/>
            </a:pPr>
            <a:r>
              <a:rPr lang="en"/>
              <a:t>Hosts that list many units on AirBnb generally tend to price more modestly than hosts with fewer listings to their name. </a:t>
            </a:r>
            <a:endParaRPr/>
          </a:p>
          <a:p>
            <a:pPr indent="-317500" lvl="1" marL="914400" rtl="0" algn="l">
              <a:spcBef>
                <a:spcPts val="0"/>
              </a:spcBef>
              <a:spcAft>
                <a:spcPts val="0"/>
              </a:spcAft>
              <a:buSzPts val="1400"/>
              <a:buChar char="○"/>
            </a:pPr>
            <a:r>
              <a:rPr lang="en"/>
              <a:t>This is most clearly seen in Manhattan and Queens by the funnel-shaped visualizations. </a:t>
            </a:r>
            <a:endParaRPr/>
          </a:p>
          <a:p>
            <a:pPr indent="-317500" lvl="1" marL="914400" rtl="0" algn="l">
              <a:spcBef>
                <a:spcPts val="0"/>
              </a:spcBef>
              <a:spcAft>
                <a:spcPts val="0"/>
              </a:spcAft>
              <a:buSzPts val="1400"/>
              <a:buChar char="○"/>
            </a:pPr>
            <a:r>
              <a:rPr lang="en"/>
              <a:t>It is not always the case as seen in the lower-tier neighbourhoods. </a:t>
            </a:r>
            <a:endParaRPr/>
          </a:p>
          <a:p>
            <a:pPr indent="-317500" lvl="1" marL="914400" rtl="0" algn="l">
              <a:spcBef>
                <a:spcPts val="0"/>
              </a:spcBef>
              <a:spcAft>
                <a:spcPts val="0"/>
              </a:spcAft>
              <a:buSzPts val="1400"/>
              <a:buChar char="○"/>
            </a:pPr>
            <a:r>
              <a:rPr lang="en"/>
              <a:t>Here very few hosts have many listings, the market is not as saturated and the costs of doing business are not as high.</a:t>
            </a:r>
            <a:endParaRPr/>
          </a:p>
          <a:p>
            <a:pPr indent="-317500" lvl="0" marL="457200" rtl="0" algn="l">
              <a:spcBef>
                <a:spcPts val="0"/>
              </a:spcBef>
              <a:spcAft>
                <a:spcPts val="0"/>
              </a:spcAft>
              <a:buSzPts val="1400"/>
              <a:buChar char="●"/>
            </a:pPr>
            <a:r>
              <a:rPr lang="en"/>
              <a:t>Most of the very high priced listings (i.e. greater than 99th percentile) are in Manhattan and Brooklyn neighborhoods across the Brooklyn and Manhattan Bridges.</a:t>
            </a:r>
            <a:endParaRPr/>
          </a:p>
          <a:p>
            <a:pPr indent="-317500" lvl="0" marL="457200" rtl="0" algn="l">
              <a:spcBef>
                <a:spcPts val="0"/>
              </a:spcBef>
              <a:spcAft>
                <a:spcPts val="0"/>
              </a:spcAft>
              <a:buSzPts val="1400"/>
              <a:buChar char="●"/>
            </a:pPr>
            <a:r>
              <a:rPr lang="en"/>
              <a:t>The vast majority of listings in New York City are priced under $200 per night.</a:t>
            </a:r>
            <a:endParaRPr/>
          </a:p>
          <a:p>
            <a:pPr indent="-317500" lvl="0" marL="457200" rtl="0" algn="l">
              <a:spcBef>
                <a:spcPts val="0"/>
              </a:spcBef>
              <a:spcAft>
                <a:spcPts val="0"/>
              </a:spcAft>
              <a:buSzPts val="1400"/>
              <a:buChar char="●"/>
            </a:pPr>
            <a:r>
              <a:rPr b="1" lang="en"/>
              <a:t>Key takeaway: Full time Airbnb hosts tend to price lower than hosts with fewer listings, possibly a difference in strategy due to scale of operations. It is interesting because this might be irrational; there are few, if any, economies of scale from having multiple units on Airbnb. An analysis of whether lower priced units enjoy a greater asset utilization ratio than those priced higher. </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16695c609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16695c609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a:t>
            </a:r>
            <a:endParaRPr/>
          </a:p>
          <a:p>
            <a:pPr indent="-317500" lvl="0" marL="457200" rtl="0" algn="l">
              <a:spcBef>
                <a:spcPts val="0"/>
              </a:spcBef>
              <a:spcAft>
                <a:spcPts val="0"/>
              </a:spcAft>
              <a:buSzPts val="1400"/>
              <a:buChar char="●"/>
            </a:pPr>
            <a:r>
              <a:rPr lang="en"/>
              <a:t>Most listings are densely clustered in Manhattan and Brooklyn</a:t>
            </a:r>
            <a:endParaRPr/>
          </a:p>
          <a:p>
            <a:pPr indent="-317500" lvl="0" marL="457200" rtl="0" algn="l">
              <a:spcBef>
                <a:spcPts val="0"/>
              </a:spcBef>
              <a:spcAft>
                <a:spcPts val="0"/>
              </a:spcAft>
              <a:buSzPts val="1400"/>
              <a:buChar char="●"/>
            </a:pPr>
            <a:r>
              <a:rPr lang="en"/>
              <a:t>Manhattan has the highest median household income, followed by north Brooklyn. Median annual incomes range between $130,000 to $200,000+. The other surrounding regions such as Staten Island, Bronx, and Queens are lower between $50,000 to $100,000.</a:t>
            </a:r>
            <a:endParaRPr/>
          </a:p>
          <a:p>
            <a:pPr indent="-317500" lvl="0" marL="457200" rtl="0" algn="l">
              <a:spcBef>
                <a:spcPts val="0"/>
              </a:spcBef>
              <a:spcAft>
                <a:spcPts val="0"/>
              </a:spcAft>
              <a:buSzPts val="1400"/>
              <a:buChar char="●"/>
            </a:pPr>
            <a:r>
              <a:rPr b="1" lang="en"/>
              <a:t>Key takeaway: While it is possible that renters can list on Airbnb, it is likely that these relatively affluent areas with many entertainment options and attractions have more homeowners and therefore, have greater numbers of listings.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16695c609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16695c609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a:t>
            </a:r>
            <a:endParaRPr/>
          </a:p>
          <a:p>
            <a:pPr indent="-317500" lvl="0" marL="457200" rtl="0" algn="l">
              <a:spcBef>
                <a:spcPts val="0"/>
              </a:spcBef>
              <a:spcAft>
                <a:spcPts val="0"/>
              </a:spcAft>
              <a:buSzPts val="1400"/>
              <a:buChar char="●"/>
            </a:pPr>
            <a:r>
              <a:rPr lang="en"/>
              <a:t>The median home value ranges between $500,000 and $1,000,000 in the vicinities of Manhattan, Brooklyn, and Queens. </a:t>
            </a:r>
            <a:endParaRPr/>
          </a:p>
          <a:p>
            <a:pPr indent="-317500" lvl="0" marL="457200" rtl="0" algn="l">
              <a:spcBef>
                <a:spcPts val="0"/>
              </a:spcBef>
              <a:spcAft>
                <a:spcPts val="0"/>
              </a:spcAft>
              <a:buSzPts val="1400"/>
              <a:buChar char="●"/>
            </a:pPr>
            <a:r>
              <a:rPr lang="en"/>
              <a:t>Most zip codes exhibit median home values above $500,000 with a lower bound of about $300,000. </a:t>
            </a:r>
            <a:endParaRPr/>
          </a:p>
          <a:p>
            <a:pPr indent="-317500" lvl="0" marL="457200" rtl="0" algn="l">
              <a:spcBef>
                <a:spcPts val="0"/>
              </a:spcBef>
              <a:spcAft>
                <a:spcPts val="0"/>
              </a:spcAft>
              <a:buSzPts val="1400"/>
              <a:buChar char="●"/>
            </a:pPr>
            <a:r>
              <a:rPr lang="en"/>
              <a:t>The listings in Manhattan are those in areas of high home values. Many of listings in Brooklyn are in areas with relatively lower home values.</a:t>
            </a:r>
            <a:endParaRPr/>
          </a:p>
          <a:p>
            <a:pPr indent="-317500" lvl="0" marL="457200" rtl="0" algn="l">
              <a:spcBef>
                <a:spcPts val="0"/>
              </a:spcBef>
              <a:spcAft>
                <a:spcPts val="0"/>
              </a:spcAft>
              <a:buSzPts val="1400"/>
              <a:buChar char="●"/>
            </a:pPr>
            <a:r>
              <a:rPr lang="en"/>
              <a:t>The plot shows that most people live in the vicinities surrounding Manhattan, particular in Queens, Brooklyn, Bronx, and Staten Island. Therefore, listings in Brooklyn and Queens are situated in zip codes where most people reside, despite most of the listings being located in Manhattan, a place with high employment density.</a:t>
            </a:r>
            <a:endParaRPr/>
          </a:p>
          <a:p>
            <a:pPr indent="-317500" lvl="0" marL="457200" rtl="0" algn="l">
              <a:spcBef>
                <a:spcPts val="0"/>
              </a:spcBef>
              <a:spcAft>
                <a:spcPts val="0"/>
              </a:spcAft>
              <a:buSzPts val="1400"/>
              <a:buChar char="●"/>
            </a:pPr>
            <a:r>
              <a:rPr b="1" lang="en"/>
              <a:t>Key takeaway: Airbnb listings tend to be located in areas with relatively lower permanent populations than other parts of New York City. </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0cf1d84cf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0cf1d84c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JK</a:t>
            </a:r>
            <a:endParaRPr/>
          </a:p>
          <a:p>
            <a:pPr indent="-317500" lvl="0" marL="457200" rtl="0" algn="l">
              <a:spcBef>
                <a:spcPts val="0"/>
              </a:spcBef>
              <a:spcAft>
                <a:spcPts val="0"/>
              </a:spcAft>
              <a:buSzPts val="1400"/>
              <a:buChar char="●"/>
            </a:pPr>
            <a:r>
              <a:rPr lang="en"/>
              <a:t>Reviews were used in the regression to determine what customers valued, to understand whether various aspects of reviews had any correlation to pricing. </a:t>
            </a:r>
            <a:endParaRPr/>
          </a:p>
          <a:p>
            <a:pPr indent="-317500" lvl="0" marL="457200" rtl="0" algn="l">
              <a:spcBef>
                <a:spcPts val="0"/>
              </a:spcBef>
              <a:spcAft>
                <a:spcPts val="0"/>
              </a:spcAft>
              <a:buSzPts val="1400"/>
              <a:buChar char="●"/>
            </a:pPr>
            <a:r>
              <a:rPr lang="en"/>
              <a:t>Variables are on a zero to ten scale</a:t>
            </a:r>
            <a:endParaRPr/>
          </a:p>
          <a:p>
            <a:pPr indent="-317500" lvl="0" marL="457200" rtl="0" algn="l">
              <a:spcBef>
                <a:spcPts val="0"/>
              </a:spcBef>
              <a:spcAft>
                <a:spcPts val="0"/>
              </a:spcAft>
              <a:buSzPts val="1400"/>
              <a:buChar char="●"/>
            </a:pPr>
            <a:r>
              <a:rPr lang="en"/>
              <a:t>Overall Rating is on a 0 to 100 scale</a:t>
            </a:r>
            <a:endParaRPr/>
          </a:p>
          <a:p>
            <a:pPr indent="-317500" lvl="0" marL="457200" rtl="0" algn="l">
              <a:spcBef>
                <a:spcPts val="0"/>
              </a:spcBef>
              <a:spcAft>
                <a:spcPts val="0"/>
              </a:spcAft>
              <a:buSzPts val="1400"/>
              <a:buChar char="●"/>
            </a:pPr>
            <a:r>
              <a:rPr lang="en"/>
              <a:t>Variables include:</a:t>
            </a:r>
            <a:endParaRPr/>
          </a:p>
          <a:p>
            <a:pPr indent="-317500" lvl="1" marL="914400" rtl="0" algn="l">
              <a:spcBef>
                <a:spcPts val="0"/>
              </a:spcBef>
              <a:spcAft>
                <a:spcPts val="0"/>
              </a:spcAft>
              <a:buSzPts val="1400"/>
              <a:buChar char="○"/>
            </a:pPr>
            <a:r>
              <a:rPr lang="en"/>
              <a:t>Number of reviews - sum of reviews given for a rental</a:t>
            </a:r>
            <a:endParaRPr/>
          </a:p>
          <a:p>
            <a:pPr indent="-317500" lvl="1" marL="914400" rtl="0" algn="l">
              <a:spcBef>
                <a:spcPts val="0"/>
              </a:spcBef>
              <a:spcAft>
                <a:spcPts val="0"/>
              </a:spcAft>
              <a:buSzPts val="1400"/>
              <a:buChar char="○"/>
            </a:pPr>
            <a:r>
              <a:rPr lang="en"/>
              <a:t>Overall rating - average of all overall scores given for a rental</a:t>
            </a:r>
            <a:endParaRPr/>
          </a:p>
          <a:p>
            <a:pPr indent="-317500" lvl="1" marL="914400" rtl="0" algn="l">
              <a:spcBef>
                <a:spcPts val="0"/>
              </a:spcBef>
              <a:spcAft>
                <a:spcPts val="0"/>
              </a:spcAft>
              <a:buSzPts val="1400"/>
              <a:buChar char="○"/>
            </a:pPr>
            <a:r>
              <a:rPr lang="en"/>
              <a:t>Accuracy of posting - a measure for how well a rental met customer expectations</a:t>
            </a:r>
            <a:endParaRPr/>
          </a:p>
          <a:p>
            <a:pPr indent="-317500" lvl="1" marL="914400" rtl="0" algn="l">
              <a:spcBef>
                <a:spcPts val="0"/>
              </a:spcBef>
              <a:spcAft>
                <a:spcPts val="0"/>
              </a:spcAft>
              <a:buSzPts val="1400"/>
              <a:buChar char="○"/>
            </a:pPr>
            <a:r>
              <a:rPr lang="en"/>
              <a:t>Cleanliness - customers’ opinion of cleanliness of a rental</a:t>
            </a:r>
            <a:endParaRPr/>
          </a:p>
          <a:p>
            <a:pPr indent="-317500" lvl="1" marL="914400" rtl="0" algn="l">
              <a:spcBef>
                <a:spcPts val="0"/>
              </a:spcBef>
              <a:spcAft>
                <a:spcPts val="0"/>
              </a:spcAft>
              <a:buSzPts val="1400"/>
              <a:buChar char="○"/>
            </a:pPr>
            <a:r>
              <a:rPr lang="en"/>
              <a:t>Check-in process - the ease of getting into the rental</a:t>
            </a:r>
            <a:endParaRPr/>
          </a:p>
          <a:p>
            <a:pPr indent="-317500" lvl="1" marL="914400" rtl="0" algn="l">
              <a:spcBef>
                <a:spcPts val="0"/>
              </a:spcBef>
              <a:spcAft>
                <a:spcPts val="0"/>
              </a:spcAft>
              <a:buSzPts val="1400"/>
              <a:buChar char="○"/>
            </a:pPr>
            <a:r>
              <a:rPr lang="en"/>
              <a:t>Communication - how well the customer felt communication with the host was during the transaction</a:t>
            </a:r>
            <a:endParaRPr/>
          </a:p>
          <a:p>
            <a:pPr indent="-317500" lvl="1" marL="914400" rtl="0" algn="l">
              <a:spcBef>
                <a:spcPts val="0"/>
              </a:spcBef>
              <a:spcAft>
                <a:spcPts val="0"/>
              </a:spcAft>
              <a:buSzPts val="1400"/>
              <a:buChar char="○"/>
            </a:pPr>
            <a:r>
              <a:rPr lang="en"/>
              <a:t>Location - customer convenience for getting where they need to go from the rental</a:t>
            </a:r>
            <a:endParaRPr/>
          </a:p>
          <a:p>
            <a:pPr indent="-317500" lvl="1" marL="914400" rtl="0" algn="l">
              <a:spcBef>
                <a:spcPts val="0"/>
              </a:spcBef>
              <a:spcAft>
                <a:spcPts val="0"/>
              </a:spcAft>
              <a:buSzPts val="1400"/>
              <a:buChar char="○"/>
            </a:pPr>
            <a:r>
              <a:rPr lang="en"/>
              <a:t>Value - customer opinion for whether there were net benefits received from the rental compared to the costs </a:t>
            </a:r>
            <a:endParaRPr/>
          </a:p>
          <a:p>
            <a:pPr indent="-317500" lvl="0" marL="457200" rtl="0" algn="l">
              <a:spcBef>
                <a:spcPts val="0"/>
              </a:spcBef>
              <a:spcAft>
                <a:spcPts val="0"/>
              </a:spcAft>
              <a:buSzPts val="1400"/>
              <a:buChar char="●"/>
            </a:pPr>
            <a:r>
              <a:rPr lang="en"/>
              <a:t>Regression model</a:t>
            </a:r>
            <a:endParaRPr/>
          </a:p>
          <a:p>
            <a:pPr indent="-317500" lvl="1" marL="914400" rtl="0" algn="l">
              <a:spcBef>
                <a:spcPts val="0"/>
              </a:spcBef>
              <a:spcAft>
                <a:spcPts val="0"/>
              </a:spcAft>
              <a:buSzPts val="1400"/>
              <a:buChar char="○"/>
            </a:pPr>
            <a:r>
              <a:rPr lang="en"/>
              <a:t>NAs were omitted</a:t>
            </a:r>
            <a:endParaRPr/>
          </a:p>
          <a:p>
            <a:pPr indent="-317500" lvl="1" marL="914400" rtl="0" algn="l">
              <a:spcBef>
                <a:spcPts val="0"/>
              </a:spcBef>
              <a:spcAft>
                <a:spcPts val="0"/>
              </a:spcAft>
              <a:buSzPts val="1400"/>
              <a:buChar char="○"/>
            </a:pPr>
            <a:r>
              <a:rPr lang="en"/>
              <a:t>Adjusted R-Squared was never above 0.2</a:t>
            </a:r>
            <a:endParaRPr/>
          </a:p>
          <a:p>
            <a:pPr indent="-317500" lvl="1" marL="914400" rtl="0" algn="l">
              <a:spcBef>
                <a:spcPts val="0"/>
              </a:spcBef>
              <a:spcAft>
                <a:spcPts val="0"/>
              </a:spcAft>
              <a:buSzPts val="1400"/>
              <a:buChar char="○"/>
            </a:pPr>
            <a:r>
              <a:rPr lang="en"/>
              <a:t>Multiple models attempted, including:</a:t>
            </a:r>
            <a:endParaRPr/>
          </a:p>
          <a:p>
            <a:pPr indent="-317500" lvl="2" marL="1371600" rtl="0" algn="l">
              <a:spcBef>
                <a:spcPts val="0"/>
              </a:spcBef>
              <a:spcAft>
                <a:spcPts val="0"/>
              </a:spcAft>
              <a:buSzPts val="1400"/>
              <a:buChar char="■"/>
            </a:pPr>
            <a:r>
              <a:rPr lang="en"/>
              <a:t>Entire home rental segment</a:t>
            </a:r>
            <a:endParaRPr/>
          </a:p>
          <a:p>
            <a:pPr indent="-317500" lvl="2" marL="1371600" rtl="0" algn="l">
              <a:spcBef>
                <a:spcPts val="0"/>
              </a:spcBef>
              <a:spcAft>
                <a:spcPts val="0"/>
              </a:spcAft>
              <a:buSzPts val="1400"/>
              <a:buChar char="■"/>
            </a:pPr>
            <a:r>
              <a:rPr lang="en"/>
              <a:t>Private room rental segment</a:t>
            </a:r>
            <a:endParaRPr/>
          </a:p>
          <a:p>
            <a:pPr indent="-317500" lvl="2" marL="1371600" rtl="0" algn="l">
              <a:spcBef>
                <a:spcPts val="0"/>
              </a:spcBef>
              <a:spcAft>
                <a:spcPts val="0"/>
              </a:spcAft>
              <a:buSzPts val="1400"/>
              <a:buChar char="■"/>
            </a:pPr>
            <a:r>
              <a:rPr lang="en"/>
              <a:t>Shared room rental segment</a:t>
            </a:r>
            <a:endParaRPr/>
          </a:p>
          <a:p>
            <a:pPr indent="-317500" lvl="2" marL="1371600" rtl="0" algn="l">
              <a:spcBef>
                <a:spcPts val="0"/>
              </a:spcBef>
              <a:spcAft>
                <a:spcPts val="0"/>
              </a:spcAft>
              <a:buSzPts val="1400"/>
              <a:buChar char="■"/>
            </a:pPr>
            <a:r>
              <a:rPr lang="en"/>
              <a:t>Log transformation of dependent variable </a:t>
            </a:r>
            <a:endParaRPr/>
          </a:p>
          <a:p>
            <a:pPr indent="-317500" lvl="1" marL="914400" rtl="0" algn="l">
              <a:spcBef>
                <a:spcPts val="0"/>
              </a:spcBef>
              <a:spcAft>
                <a:spcPts val="0"/>
              </a:spcAft>
              <a:buSzPts val="1400"/>
              <a:buChar char="○"/>
            </a:pPr>
            <a:r>
              <a:rPr lang="en"/>
              <a:t>Value has a negative impact likely because the greater value is rated, the cheaper the listing. </a:t>
            </a:r>
            <a:endParaRPr/>
          </a:p>
          <a:p>
            <a:pPr indent="-317500" lvl="1" marL="914400" rtl="0" algn="l">
              <a:spcBef>
                <a:spcPts val="0"/>
              </a:spcBef>
              <a:spcAft>
                <a:spcPts val="0"/>
              </a:spcAft>
              <a:buSzPts val="1400"/>
              <a:buChar char="○"/>
            </a:pPr>
            <a:r>
              <a:rPr lang="en"/>
              <a:t>Number of reviews has a negative effect likely because the greater the number of stays, the greater the chance of something not having met expectations.</a:t>
            </a:r>
            <a:endParaRPr/>
          </a:p>
          <a:p>
            <a:pPr indent="-317500" lvl="1" marL="914400" rtl="0" algn="l">
              <a:spcBef>
                <a:spcPts val="0"/>
              </a:spcBef>
              <a:spcAft>
                <a:spcPts val="0"/>
              </a:spcAft>
              <a:buSzPts val="1400"/>
              <a:buChar char="○"/>
            </a:pPr>
            <a:r>
              <a:rPr lang="en"/>
              <a:t>Check-in process has a negative effect likely because a lower priced walk-up with a lockbox for the key is easier to get in than a higher priced building with a doorman.</a:t>
            </a:r>
            <a:endParaRPr/>
          </a:p>
          <a:p>
            <a:pPr indent="-317500" lvl="1" marL="914400" rtl="0" algn="l">
              <a:spcBef>
                <a:spcPts val="0"/>
              </a:spcBef>
              <a:spcAft>
                <a:spcPts val="0"/>
              </a:spcAft>
              <a:buSzPts val="1400"/>
              <a:buChar char="○"/>
            </a:pPr>
            <a:r>
              <a:rPr lang="en"/>
              <a:t>Effect of listing accuracy means the higher the accuracy, the lower the price. </a:t>
            </a:r>
            <a:endParaRPr/>
          </a:p>
          <a:p>
            <a:pPr indent="-317500" lvl="2" marL="1371600" rtl="0" algn="l">
              <a:spcBef>
                <a:spcPts val="0"/>
              </a:spcBef>
              <a:spcAft>
                <a:spcPts val="0"/>
              </a:spcAft>
              <a:buSzPts val="1400"/>
              <a:buChar char="■"/>
            </a:pPr>
            <a:r>
              <a:rPr lang="en"/>
              <a:t>This is counter-intuitive</a:t>
            </a:r>
            <a:endParaRPr/>
          </a:p>
          <a:p>
            <a:pPr indent="-317500" lvl="2" marL="1371600" rtl="0" algn="l">
              <a:spcBef>
                <a:spcPts val="0"/>
              </a:spcBef>
              <a:spcAft>
                <a:spcPts val="0"/>
              </a:spcAft>
              <a:buSzPts val="1400"/>
              <a:buChar char="■"/>
            </a:pPr>
            <a:r>
              <a:rPr lang="en"/>
              <a:t>Might mean that lower priced rentals embellish or oversell less, but it could also mean that higher priced rentals tend to not meet expectations</a:t>
            </a:r>
            <a:endParaRPr/>
          </a:p>
          <a:p>
            <a:pPr indent="-317500" lvl="0" marL="457200" rtl="0" algn="l">
              <a:spcBef>
                <a:spcPts val="0"/>
              </a:spcBef>
              <a:spcAft>
                <a:spcPts val="0"/>
              </a:spcAft>
              <a:buSzPts val="1400"/>
              <a:buChar char="●"/>
            </a:pPr>
            <a:r>
              <a:rPr b="1" lang="en"/>
              <a:t>Key takeaway: Reviews cannot be used to estimate pricing, but this information could be used to better inform how listings are presented and could be the basis for pricing experiments. </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1878143d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1878143d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JK</a:t>
            </a:r>
            <a:endParaRPr/>
          </a:p>
          <a:p>
            <a:pPr indent="-317500" lvl="0" marL="457200" rtl="0" algn="l">
              <a:spcBef>
                <a:spcPts val="0"/>
              </a:spcBef>
              <a:spcAft>
                <a:spcPts val="0"/>
              </a:spcAft>
              <a:buSzPts val="1400"/>
              <a:buChar char="●"/>
            </a:pPr>
            <a:r>
              <a:rPr lang="en"/>
              <a:t>Purpose of analyzing the data by neighborhood is to determine whether neighborhood has an effect on price.</a:t>
            </a:r>
            <a:endParaRPr/>
          </a:p>
          <a:p>
            <a:pPr indent="-317500" lvl="0" marL="457200" rtl="0" algn="l">
              <a:spcBef>
                <a:spcPts val="0"/>
              </a:spcBef>
              <a:spcAft>
                <a:spcPts val="0"/>
              </a:spcAft>
              <a:buSzPts val="1400"/>
              <a:buChar char="●"/>
            </a:pPr>
            <a:r>
              <a:rPr lang="en"/>
              <a:t>The result will give renter (i.e. one who rents property to other) a better understanding of where and what to purchase rental property</a:t>
            </a:r>
            <a:endParaRPr/>
          </a:p>
          <a:p>
            <a:pPr indent="-317500" lvl="0" marL="457200" rtl="0" algn="l">
              <a:spcBef>
                <a:spcPts val="0"/>
              </a:spcBef>
              <a:spcAft>
                <a:spcPts val="0"/>
              </a:spcAft>
              <a:buSzPts val="1400"/>
              <a:buChar char="●"/>
            </a:pPr>
            <a:r>
              <a:rPr b="1" lang="en"/>
              <a:t>Key takeaway: Upper neighborhoods have a higher ratio of high-price rentals while lower neighborhoods have a higher ratio of low-price rentals. </a:t>
            </a:r>
            <a:endParaRPr b="1"/>
          </a:p>
          <a:p>
            <a:pPr indent="0" lvl="0" marL="45720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1878143d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1878143d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JK</a:t>
            </a:r>
            <a:endParaRPr/>
          </a:p>
          <a:p>
            <a:pPr indent="-317500" lvl="0" marL="457200" rtl="0" algn="l">
              <a:spcBef>
                <a:spcPts val="0"/>
              </a:spcBef>
              <a:spcAft>
                <a:spcPts val="0"/>
              </a:spcAft>
              <a:buSzPts val="1400"/>
              <a:buChar char="●"/>
            </a:pPr>
            <a:r>
              <a:rPr b="1" lang="en"/>
              <a:t>Key takeaway: For high-end neighborhoods, rental price grows faster with an increase in the number of bed and bedroom. This is the effect of neighborhood on price.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1878143d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1878143d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JK</a:t>
            </a:r>
            <a:endParaRPr/>
          </a:p>
          <a:p>
            <a:pPr indent="-317500" lvl="0" marL="457200" rtl="0" algn="l">
              <a:spcBef>
                <a:spcPts val="0"/>
              </a:spcBef>
              <a:spcAft>
                <a:spcPts val="0"/>
              </a:spcAft>
              <a:buSzPts val="1400"/>
              <a:buChar char="●"/>
            </a:pPr>
            <a:r>
              <a:rPr b="1" lang="en"/>
              <a:t>Key takeaway: Rental prices in upper neighborhoods grow at a faster rate than those in lower neighborhoods with the increase in beds and bedrooms. </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1751e4c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1751e4c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a:r>
            <a:endParaRPr i="1"/>
          </a:p>
          <a:p>
            <a:pPr indent="-317500" lvl="0" marL="457200" rtl="0" algn="l">
              <a:spcBef>
                <a:spcPts val="0"/>
              </a:spcBef>
              <a:spcAft>
                <a:spcPts val="0"/>
              </a:spcAft>
              <a:buSzPts val="1400"/>
              <a:buChar char="●"/>
            </a:pPr>
            <a:r>
              <a:rPr lang="en"/>
              <a:t>Principal components analysis (PCA) is an analysis of the covariance matrix of the variables to determine how much of the variability in the data can be explained by a reduced dimensionality set of basis vectors that are not correlated. </a:t>
            </a:r>
            <a:endParaRPr/>
          </a:p>
          <a:p>
            <a:pPr indent="-317500" lvl="1" marL="914400" rtl="0" algn="l">
              <a:spcBef>
                <a:spcPts val="0"/>
              </a:spcBef>
              <a:spcAft>
                <a:spcPts val="0"/>
              </a:spcAft>
              <a:buSzPts val="1400"/>
              <a:buChar char="○"/>
            </a:pPr>
            <a:r>
              <a:rPr lang="en"/>
              <a:t>It's a way of detecting and removing correlation from your original set of data factors.</a:t>
            </a:r>
            <a:endParaRPr/>
          </a:p>
          <a:p>
            <a:pPr indent="-317500" lvl="0" marL="457200" rtl="0" algn="l">
              <a:spcBef>
                <a:spcPts val="0"/>
              </a:spcBef>
              <a:spcAft>
                <a:spcPts val="0"/>
              </a:spcAft>
              <a:buSzPts val="1400"/>
              <a:buChar char="●"/>
            </a:pPr>
            <a:r>
              <a:rPr lang="en"/>
              <a:t>The clusplot shows the 2 largest principal components as the X and Y axes, and plots the data points (green symbols) in terms of the value of the first and second principal component. </a:t>
            </a:r>
            <a:endParaRPr/>
          </a:p>
          <a:p>
            <a:pPr indent="-317500" lvl="1" marL="914400" rtl="0" algn="l">
              <a:spcBef>
                <a:spcPts val="0"/>
              </a:spcBef>
              <a:spcAft>
                <a:spcPts val="0"/>
              </a:spcAft>
              <a:buSzPts val="1400"/>
              <a:buChar char="○"/>
            </a:pPr>
            <a:r>
              <a:rPr lang="en"/>
              <a:t>It also shows the percentage of variability in the data that can be explained by the first 2 principal components.  The ellipses are the shape of the regions covered by the clusters in terms of the principal components.</a:t>
            </a:r>
            <a:endParaRPr/>
          </a:p>
          <a:p>
            <a:pPr indent="-317500" lvl="1" marL="914400" rtl="0" algn="l">
              <a:spcBef>
                <a:spcPts val="0"/>
              </a:spcBef>
              <a:spcAft>
                <a:spcPts val="0"/>
              </a:spcAft>
              <a:buSzPts val="1400"/>
              <a:buChar char="○"/>
            </a:pPr>
            <a:r>
              <a:rPr lang="en"/>
              <a:t>So the clusplot is a visualization of how separable or not the clusters are (lots of overlap between the ellipses means they are not very well separated, so the clustering did not work very well) and how much redundant information is in your data set.</a:t>
            </a:r>
            <a:endParaRPr/>
          </a:p>
          <a:p>
            <a:pPr indent="-317500" lvl="0" marL="457200" rtl="0" algn="l">
              <a:spcBef>
                <a:spcPts val="0"/>
              </a:spcBef>
              <a:spcAft>
                <a:spcPts val="0"/>
              </a:spcAft>
              <a:buSzPts val="1400"/>
              <a:buChar char="●"/>
            </a:pPr>
            <a:r>
              <a:rPr b="1" lang="en"/>
              <a:t>Key takeaway: Five distinct clusters were developed based on Neighbourhood Groups, Accomodations, Price, Review: {</a:t>
            </a:r>
            <a:r>
              <a:rPr b="1" lang="en"/>
              <a:t>Ratings, Review Accuracy, Cleanliness, Check In, Communication, Location, Value</a:t>
            </a:r>
            <a:r>
              <a:rPr b="1" lang="en"/>
              <a:t>}, and PRIZM Cluster</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1751e4c0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1751e4c0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a:r>
            <a:endParaRPr/>
          </a:p>
          <a:p>
            <a:pPr indent="-317500" lvl="0" marL="457200" rtl="0" algn="l">
              <a:spcBef>
                <a:spcPts val="0"/>
              </a:spcBef>
              <a:spcAft>
                <a:spcPts val="0"/>
              </a:spcAft>
              <a:buSzPts val="1400"/>
              <a:buChar char="●"/>
            </a:pPr>
            <a:r>
              <a:rPr lang="en"/>
              <a:t>F</a:t>
            </a:r>
            <a:r>
              <a:rPr lang="en"/>
              <a:t>ive distinct clusters were developed based on Neighborhood Groups, Accomodations, Price, Review: {Ratings, Review Accuracy, Cleanliness, Check In, Communication, Location, Value}, and PRIZM Cluster</a:t>
            </a:r>
            <a:endParaRPr/>
          </a:p>
          <a:p>
            <a:pPr indent="-317500" lvl="0" marL="457200" rtl="0" algn="l">
              <a:spcBef>
                <a:spcPts val="0"/>
              </a:spcBef>
              <a:spcAft>
                <a:spcPts val="0"/>
              </a:spcAft>
              <a:buSzPts val="1400"/>
              <a:buChar char="●"/>
            </a:pPr>
            <a:r>
              <a:rPr b="1" lang="en"/>
              <a:t>Key takeaway: Clusters 1 and 4 appear to be more price sensitive. </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MM</a:t>
            </a:r>
            <a:endParaRPr/>
          </a:p>
          <a:p>
            <a:pPr indent="-317500" lvl="0" marL="457200" rtl="0" algn="l">
              <a:spcBef>
                <a:spcPts val="0"/>
              </a:spcBef>
              <a:spcAft>
                <a:spcPts val="0"/>
              </a:spcAft>
              <a:buSzPts val="1400"/>
              <a:buChar char="●"/>
            </a:pPr>
            <a:r>
              <a:rPr lang="en"/>
              <a:t>Presentation will not address any of the social and economic issues such as availability of long-term housing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1751e4c0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1751e4c0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a:r>
            <a:endParaRPr/>
          </a:p>
          <a:p>
            <a:pPr indent="-317500" lvl="0" marL="457200" rtl="0" algn="l">
              <a:spcBef>
                <a:spcPts val="0"/>
              </a:spcBef>
              <a:spcAft>
                <a:spcPts val="0"/>
              </a:spcAft>
              <a:buSzPts val="1400"/>
              <a:buChar char="●"/>
            </a:pPr>
            <a:r>
              <a:rPr lang="en"/>
              <a:t>Other charts that displayed price/Prizm cluster or other ratings (cleanliness, accuracy, etc) did not show any informative trends or insights.</a:t>
            </a:r>
            <a:endParaRPr/>
          </a:p>
          <a:p>
            <a:pPr indent="-317500" lvl="0" marL="457200" rtl="0" algn="l">
              <a:spcBef>
                <a:spcPts val="0"/>
              </a:spcBef>
              <a:spcAft>
                <a:spcPts val="0"/>
              </a:spcAft>
              <a:buSzPts val="1400"/>
              <a:buChar char="●"/>
            </a:pPr>
            <a:r>
              <a:rPr b="1" lang="en"/>
              <a:t>Key takeaway: There are few differences in pricing between Manhattan and Brooklyn. </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17a29ac95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17a29ac95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a:r>
            <a:endParaRPr/>
          </a:p>
          <a:p>
            <a:pPr indent="-317500" lvl="0" marL="457200" rtl="0" algn="l">
              <a:spcBef>
                <a:spcPts val="0"/>
              </a:spcBef>
              <a:spcAft>
                <a:spcPts val="0"/>
              </a:spcAft>
              <a:buSzPts val="1400"/>
              <a:buChar char="●"/>
            </a:pPr>
            <a:r>
              <a:rPr lang="en"/>
              <a:t>Cluster 4 is atypical and should be considered an outlier</a:t>
            </a:r>
            <a:endParaRPr/>
          </a:p>
          <a:p>
            <a:pPr indent="-317500" lvl="0" marL="457200" rtl="0" algn="l">
              <a:spcBef>
                <a:spcPts val="0"/>
              </a:spcBef>
              <a:spcAft>
                <a:spcPts val="0"/>
              </a:spcAft>
              <a:buSzPts val="1400"/>
              <a:buChar char="●"/>
            </a:pPr>
            <a:r>
              <a:rPr lang="en"/>
              <a:t>Cluster 1 are mostly new properties or those with extremely low ratings and not easily grouped into any other cluster</a:t>
            </a:r>
            <a:endParaRPr/>
          </a:p>
          <a:p>
            <a:pPr indent="-317500" lvl="1" marL="914400" rtl="0" algn="l">
              <a:spcBef>
                <a:spcPts val="0"/>
              </a:spcBef>
              <a:spcAft>
                <a:spcPts val="0"/>
              </a:spcAft>
              <a:buSzPts val="1400"/>
              <a:buChar char="○"/>
            </a:pPr>
            <a:r>
              <a:rPr lang="en"/>
              <a:t>Reviews may not affect the bulk of the listings but seems to have an effect on listings with extremely low ratings</a:t>
            </a:r>
            <a:endParaRPr/>
          </a:p>
          <a:p>
            <a:pPr indent="-317500" lvl="0" marL="457200" rtl="0" algn="l">
              <a:spcBef>
                <a:spcPts val="0"/>
              </a:spcBef>
              <a:spcAft>
                <a:spcPts val="0"/>
              </a:spcAft>
              <a:buSzPts val="1400"/>
              <a:buChar char="●"/>
            </a:pPr>
            <a:r>
              <a:rPr b="1" lang="en"/>
              <a:t>Key takeaway: For the purposes of activating a marketing strategy, using Clusters 2, 3 and 5 would be the most lucrative target segments.</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0cf1d84cf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0cf1d84c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MM</a:t>
            </a:r>
            <a:endParaRPr/>
          </a:p>
          <a:p>
            <a:pPr indent="-317500" lvl="0" marL="457200" rtl="0" algn="l">
              <a:spcBef>
                <a:spcPts val="0"/>
              </a:spcBef>
              <a:spcAft>
                <a:spcPts val="0"/>
              </a:spcAft>
              <a:buSzPts val="1400"/>
              <a:buChar char="●"/>
            </a:pPr>
            <a:r>
              <a:rPr lang="en"/>
              <a:t>Manhattan and Brooklyn are priced higher</a:t>
            </a:r>
            <a:endParaRPr/>
          </a:p>
          <a:p>
            <a:pPr indent="-317500" lvl="0" marL="457200" rtl="0" algn="l">
              <a:spcBef>
                <a:spcPts val="0"/>
              </a:spcBef>
              <a:spcAft>
                <a:spcPts val="0"/>
              </a:spcAft>
              <a:buSzPts val="1400"/>
              <a:buChar char="●"/>
            </a:pPr>
            <a:r>
              <a:rPr lang="en"/>
              <a:t>Queens and the Bronx have potential</a:t>
            </a:r>
            <a:endParaRPr/>
          </a:p>
          <a:p>
            <a:pPr indent="-317500" lvl="0" marL="457200" rtl="0" algn="l">
              <a:spcBef>
                <a:spcPts val="0"/>
              </a:spcBef>
              <a:spcAft>
                <a:spcPts val="0"/>
              </a:spcAft>
              <a:buSzPts val="1400"/>
              <a:buChar char="●"/>
            </a:pPr>
            <a:r>
              <a:rPr lang="en"/>
              <a:t>Staten Island not as much</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0cf1d84cf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0cf1d84c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MM</a:t>
            </a:r>
            <a:endParaRPr/>
          </a:p>
          <a:p>
            <a:pPr indent="-317500" lvl="0" marL="457200" rtl="0" algn="l">
              <a:spcBef>
                <a:spcPts val="0"/>
              </a:spcBef>
              <a:spcAft>
                <a:spcPts val="0"/>
              </a:spcAft>
              <a:buSzPts val="1400"/>
              <a:buChar char="●"/>
            </a:pPr>
            <a:r>
              <a:rPr lang="en"/>
              <a:t>Difficult to add new bedrooms but rollaway beds and folding bed purchases will likely be offset by the faster growth</a:t>
            </a:r>
            <a:endParaRPr/>
          </a:p>
          <a:p>
            <a:pPr indent="-317500" lvl="0" marL="457200" rtl="0" algn="l">
              <a:spcBef>
                <a:spcPts val="0"/>
              </a:spcBef>
              <a:spcAft>
                <a:spcPts val="0"/>
              </a:spcAft>
              <a:buSzPts val="1400"/>
              <a:buChar char="●"/>
            </a:pPr>
            <a:r>
              <a:rPr lang="en"/>
              <a:t>Focus on concentrated growth</a:t>
            </a:r>
            <a:endParaRPr/>
          </a:p>
          <a:p>
            <a:pPr indent="-317500" lvl="1" marL="914400" rtl="0" algn="l">
              <a:spcBef>
                <a:spcPts val="0"/>
              </a:spcBef>
              <a:spcAft>
                <a:spcPts val="0"/>
              </a:spcAft>
              <a:buSzPts val="1400"/>
              <a:buChar char="○"/>
            </a:pPr>
            <a:r>
              <a:rPr lang="en"/>
              <a:t>Staten Island also a potential growth area but is less desirable location</a:t>
            </a:r>
            <a:endParaRPr/>
          </a:p>
          <a:p>
            <a:pPr indent="-317500" lvl="1" marL="914400" rtl="0" algn="l">
              <a:spcBef>
                <a:spcPts val="0"/>
              </a:spcBef>
              <a:spcAft>
                <a:spcPts val="0"/>
              </a:spcAft>
              <a:buSzPts val="1400"/>
              <a:buChar char="○"/>
            </a:pPr>
            <a:r>
              <a:rPr lang="en"/>
              <a:t>Queens especially has lower median home values, meaning less capital is needed</a:t>
            </a:r>
            <a:endParaRPr/>
          </a:p>
          <a:p>
            <a:pPr indent="-317500" lvl="0" marL="457200" rtl="0" algn="l">
              <a:spcBef>
                <a:spcPts val="0"/>
              </a:spcBef>
              <a:spcAft>
                <a:spcPts val="0"/>
              </a:spcAft>
              <a:buSzPts val="1400"/>
              <a:buChar char="●"/>
            </a:pPr>
            <a:r>
              <a:rPr lang="en"/>
              <a:t>Market only in equilibrium based on current conditions. Significant events, such as a drop in interest rates making capital easier to access, could affect the balance</a:t>
            </a:r>
            <a:endParaRPr/>
          </a:p>
          <a:p>
            <a:pPr indent="-317500" lvl="1" marL="914400" rtl="0" algn="l">
              <a:spcBef>
                <a:spcPts val="0"/>
              </a:spcBef>
              <a:spcAft>
                <a:spcPts val="0"/>
              </a:spcAft>
              <a:buSzPts val="1400"/>
              <a:buChar char="○"/>
            </a:pPr>
            <a:r>
              <a:rPr lang="en"/>
              <a:t>Many small players in the market likely means less likelihood of a price war, but influx of capital could upset the balance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0cf1d84c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0cf1d84c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178ee4c2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178ee4c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MM</a:t>
            </a:r>
            <a:endParaRPr/>
          </a:p>
          <a:p>
            <a:pPr indent="-317500" lvl="0" marL="457200" rtl="0" algn="l">
              <a:spcBef>
                <a:spcPts val="0"/>
              </a:spcBef>
              <a:spcAft>
                <a:spcPts val="0"/>
              </a:spcAft>
              <a:buSzPts val="1400"/>
              <a:buChar char="●"/>
            </a:pPr>
            <a:r>
              <a:rPr lang="en"/>
              <a:t>Analysis of the industry using Porter’s Five Forces shows:</a:t>
            </a:r>
            <a:endParaRPr/>
          </a:p>
          <a:p>
            <a:pPr indent="-317500" lvl="1" marL="914400" rtl="0" algn="l">
              <a:spcBef>
                <a:spcPts val="0"/>
              </a:spcBef>
              <a:spcAft>
                <a:spcPts val="0"/>
              </a:spcAft>
              <a:buSzPts val="1400"/>
              <a:buChar char="○"/>
            </a:pPr>
            <a:r>
              <a:rPr lang="en"/>
              <a:t>High capital intensity - this is understandable as real estate prices in New York are among some of the highest in the world (Fleming, 2019)</a:t>
            </a:r>
            <a:endParaRPr/>
          </a:p>
          <a:p>
            <a:pPr indent="-317500" lvl="1" marL="914400" rtl="0" algn="l">
              <a:spcBef>
                <a:spcPts val="0"/>
              </a:spcBef>
              <a:spcAft>
                <a:spcPts val="0"/>
              </a:spcAft>
              <a:buSzPts val="1400"/>
              <a:buChar char="○"/>
            </a:pPr>
            <a:r>
              <a:rPr lang="en"/>
              <a:t>High competition - from bed and breakfasts, hostels, hotels, motels, and vacation rentals of all caliber, there are many direct competitors and substitutes for Airbnb. (Le, 2019) (Hyland, 2019)</a:t>
            </a:r>
            <a:endParaRPr/>
          </a:p>
          <a:p>
            <a:pPr indent="-317500" lvl="1" marL="914400" rtl="0" algn="l">
              <a:spcBef>
                <a:spcPts val="0"/>
              </a:spcBef>
              <a:spcAft>
                <a:spcPts val="0"/>
              </a:spcAft>
              <a:buSzPts val="1400"/>
              <a:buChar char="○"/>
            </a:pPr>
            <a:r>
              <a:rPr lang="en"/>
              <a:t>High cost of doing business</a:t>
            </a:r>
            <a:endParaRPr/>
          </a:p>
          <a:p>
            <a:pPr indent="-317500" lvl="2" marL="1371600" rtl="0" algn="l">
              <a:spcBef>
                <a:spcPts val="0"/>
              </a:spcBef>
              <a:spcAft>
                <a:spcPts val="0"/>
              </a:spcAft>
              <a:buSzPts val="1400"/>
              <a:buChar char="■"/>
            </a:pPr>
            <a:r>
              <a:rPr lang="en"/>
              <a:t>In addition to the 21% federal corporate tax rate, New York City has a business income tax of up to 8.85% and state corporate tax rate of 6.5% for a combined 15.35%. This is high even compared to Los Angeles, the next largest city based on GDP, which only has an 8.5% state corporate tax. (Cammenga, 2020) (Business Corporation Tax, 2020)</a:t>
            </a:r>
            <a:endParaRPr/>
          </a:p>
          <a:p>
            <a:pPr indent="-317500" lvl="2" marL="1371600" rtl="0" algn="l">
              <a:spcBef>
                <a:spcPts val="0"/>
              </a:spcBef>
              <a:spcAft>
                <a:spcPts val="0"/>
              </a:spcAft>
              <a:buSzPts val="1400"/>
              <a:buChar char="■"/>
            </a:pPr>
            <a:r>
              <a:rPr lang="en"/>
              <a:t>Queens, Brooklyn, and Manhattan (3 out of 5 boroughs) are among the ten most expensive places to live in the US (Burrows, 2019)</a:t>
            </a:r>
            <a:endParaRPr/>
          </a:p>
          <a:p>
            <a:pPr indent="-317500" lvl="0" marL="457200" rtl="0" algn="l">
              <a:spcBef>
                <a:spcPts val="0"/>
              </a:spcBef>
              <a:spcAft>
                <a:spcPts val="0"/>
              </a:spcAft>
              <a:buSzPts val="1400"/>
              <a:buChar char="●"/>
            </a:pPr>
            <a:r>
              <a:rPr b="1" lang="en"/>
              <a:t>Key takeaway: It is important to have efficient pricing and a surgical approach to choice of property for Airbnb.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0cf1d84cf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0cf1d84c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MM</a:t>
            </a:r>
            <a:endParaRPr/>
          </a:p>
          <a:p>
            <a:pPr indent="-317500" lvl="0" marL="457200" rtl="0" algn="l">
              <a:spcBef>
                <a:spcPts val="0"/>
              </a:spcBef>
              <a:spcAft>
                <a:spcPts val="0"/>
              </a:spcAft>
              <a:buSzPts val="1400"/>
              <a:buChar char="●"/>
            </a:pPr>
            <a:r>
              <a:rPr lang="en"/>
              <a:t>Like hotels, there is a diversity of options</a:t>
            </a:r>
            <a:endParaRPr/>
          </a:p>
          <a:p>
            <a:pPr indent="-317500" lvl="0" marL="457200" rtl="0" algn="l">
              <a:spcBef>
                <a:spcPts val="0"/>
              </a:spcBef>
              <a:spcAft>
                <a:spcPts val="0"/>
              </a:spcAft>
              <a:buSzPts val="1400"/>
              <a:buChar char="●"/>
            </a:pPr>
            <a:r>
              <a:rPr lang="en"/>
              <a:t>Listings place private homes in direct competition with hotels and motels</a:t>
            </a:r>
            <a:endParaRPr/>
          </a:p>
          <a:p>
            <a:pPr indent="-317500" lvl="0" marL="457200" rtl="0" algn="l">
              <a:spcBef>
                <a:spcPts val="0"/>
              </a:spcBef>
              <a:spcAft>
                <a:spcPts val="0"/>
              </a:spcAft>
              <a:buSzPts val="1400"/>
              <a:buChar char="●"/>
            </a:pPr>
            <a:r>
              <a:rPr lang="en"/>
              <a:t>Airbnb website highlights unique accommodations such as castles, treehouses, and tiny homes</a:t>
            </a:r>
            <a:endParaRPr/>
          </a:p>
          <a:p>
            <a:pPr indent="-317500" lvl="0" marL="457200" rtl="0" algn="l">
              <a:spcBef>
                <a:spcPts val="0"/>
              </a:spcBef>
              <a:spcAft>
                <a:spcPts val="0"/>
              </a:spcAft>
              <a:buSzPts val="1400"/>
              <a:buChar char="●"/>
            </a:pPr>
            <a:r>
              <a:rPr lang="en"/>
              <a:t>New York is a destination city with 63 million annual visitors (Gonzalez-Rivera, 2018)</a:t>
            </a:r>
            <a:endParaRPr/>
          </a:p>
          <a:p>
            <a:pPr indent="-317500" lvl="0" marL="457200" rtl="0" algn="l">
              <a:spcBef>
                <a:spcPts val="0"/>
              </a:spcBef>
              <a:spcAft>
                <a:spcPts val="0"/>
              </a:spcAft>
              <a:buSzPts val="1400"/>
              <a:buChar char="●"/>
            </a:pPr>
            <a:r>
              <a:rPr lang="en"/>
              <a:t>Personalities and perceptions of Lower Manhattan is different from Williamsburg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0cf1d84c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0cf1d84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MM</a:t>
            </a:r>
            <a:endParaRPr/>
          </a:p>
          <a:p>
            <a:pPr indent="-317500" lvl="0" marL="457200" rtl="0" algn="l">
              <a:spcBef>
                <a:spcPts val="0"/>
              </a:spcBef>
              <a:spcAft>
                <a:spcPts val="0"/>
              </a:spcAft>
              <a:buSzPts val="1400"/>
              <a:buChar char="●"/>
            </a:pPr>
            <a:r>
              <a:rPr lang="en"/>
              <a:t>How do reviews affect rental price? In other words, do better rated listings command a higher rental price?</a:t>
            </a:r>
            <a:endParaRPr/>
          </a:p>
          <a:p>
            <a:pPr indent="-317500" lvl="0" marL="457200" rtl="0" algn="l">
              <a:spcBef>
                <a:spcPts val="0"/>
              </a:spcBef>
              <a:spcAft>
                <a:spcPts val="0"/>
              </a:spcAft>
              <a:buSzPts val="1400"/>
              <a:buChar char="●"/>
            </a:pPr>
            <a:r>
              <a:rPr lang="en"/>
              <a:t>Is current pricing efficient? </a:t>
            </a:r>
            <a:endParaRPr/>
          </a:p>
          <a:p>
            <a:pPr indent="-317500" lvl="0" marL="457200" rtl="0" algn="l">
              <a:spcBef>
                <a:spcPts val="0"/>
              </a:spcBef>
              <a:spcAft>
                <a:spcPts val="0"/>
              </a:spcAft>
              <a:buSzPts val="1400"/>
              <a:buChar char="●"/>
            </a:pPr>
            <a:r>
              <a:rPr lang="en"/>
              <a:t>Where are the most profitable opportunities?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0cf1d84cf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0cf1d84c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a:t>
            </a:r>
            <a:endParaRPr/>
          </a:p>
          <a:p>
            <a:pPr indent="-317500" lvl="0" marL="457200" rtl="0" algn="l">
              <a:spcBef>
                <a:spcPts val="0"/>
              </a:spcBef>
              <a:spcAft>
                <a:spcPts val="0"/>
              </a:spcAft>
              <a:buSzPts val="1400"/>
              <a:buChar char="●"/>
            </a:pPr>
            <a:r>
              <a:rPr lang="en"/>
              <a:t>Cleaned and transformed data as necessary for modeling. </a:t>
            </a:r>
            <a:endParaRPr/>
          </a:p>
          <a:p>
            <a:pPr indent="-317500" lvl="1" marL="914400" rtl="0" algn="l">
              <a:spcBef>
                <a:spcPts val="0"/>
              </a:spcBef>
              <a:spcAft>
                <a:spcPts val="0"/>
              </a:spcAft>
              <a:buSzPts val="1400"/>
              <a:buChar char="○"/>
            </a:pPr>
            <a:r>
              <a:rPr lang="en"/>
              <a:t>Prizm data and neighborhood personas were clustered with DBSCAN.</a:t>
            </a:r>
            <a:endParaRPr/>
          </a:p>
          <a:p>
            <a:pPr indent="-317500" lvl="1" marL="914400" rtl="0" algn="l">
              <a:spcBef>
                <a:spcPts val="0"/>
              </a:spcBef>
              <a:spcAft>
                <a:spcPts val="0"/>
              </a:spcAft>
              <a:buSzPts val="1400"/>
              <a:buChar char="○"/>
            </a:pPr>
            <a:r>
              <a:rPr lang="en"/>
              <a:t>Census data joined with listing data by zip code. </a:t>
            </a:r>
            <a:endParaRPr/>
          </a:p>
          <a:p>
            <a:pPr indent="-317500" lvl="0" marL="457200" rtl="0" algn="l">
              <a:spcBef>
                <a:spcPts val="0"/>
              </a:spcBef>
              <a:spcAft>
                <a:spcPts val="0"/>
              </a:spcAft>
              <a:buSzPts val="1400"/>
              <a:buChar char="●"/>
            </a:pPr>
            <a:r>
              <a:rPr lang="en"/>
              <a:t>Data sets were split among multiple files.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1878143d0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1878143d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a:t>
            </a:r>
            <a:endParaRPr/>
          </a:p>
          <a:p>
            <a:pPr indent="-317500" lvl="0" marL="457200" rtl="0" algn="l">
              <a:spcBef>
                <a:spcPts val="0"/>
              </a:spcBef>
              <a:spcAft>
                <a:spcPts val="0"/>
              </a:spcAft>
              <a:buSzPts val="1400"/>
              <a:buChar char="●"/>
            </a:pPr>
            <a:r>
              <a:rPr lang="en"/>
              <a:t>Inside Airbnb is a third party site that scrapes Airbnb.com to compile data monthly. </a:t>
            </a:r>
            <a:endParaRPr/>
          </a:p>
          <a:p>
            <a:pPr indent="-317500" lvl="0" marL="457200" rtl="0" algn="l">
              <a:spcBef>
                <a:spcPts val="0"/>
              </a:spcBef>
              <a:spcAft>
                <a:spcPts val="0"/>
              </a:spcAft>
              <a:buSzPts val="1400"/>
              <a:buChar char="●"/>
            </a:pPr>
            <a:r>
              <a:rPr lang="en"/>
              <a:t>Prizm data fit in the scope of the project.</a:t>
            </a:r>
            <a:endParaRPr/>
          </a:p>
          <a:p>
            <a:pPr indent="-317500" lvl="0" marL="457200" rtl="0" algn="l">
              <a:spcBef>
                <a:spcPts val="0"/>
              </a:spcBef>
              <a:spcAft>
                <a:spcPts val="0"/>
              </a:spcAft>
              <a:buSzPts val="1400"/>
              <a:buChar char="●"/>
            </a:pPr>
            <a:r>
              <a:rPr lang="en"/>
              <a:t>US Census data was a secondary data source to provide additional context into neighborhoods.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16695c609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16695c609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a:t>
            </a:r>
            <a:endParaRPr/>
          </a:p>
          <a:p>
            <a:pPr indent="-317500" lvl="0" marL="457200" rtl="0" algn="l">
              <a:spcBef>
                <a:spcPts val="0"/>
              </a:spcBef>
              <a:spcAft>
                <a:spcPts val="0"/>
              </a:spcAft>
              <a:buSzPts val="1400"/>
              <a:buChar char="●"/>
            </a:pPr>
            <a:r>
              <a:rPr b="1" lang="en"/>
              <a:t>Key takeaway: While the overall rate of growth in listings has decreased in the past four years, continued growth in Brooklyn and Manhattan seems to indicate that there is still incentive for competitors to enter the market in those specific boroughs, even if there is less incentive to enter the markets in Queens, the Bronx, and Staten Island.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16695c609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16695c609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a:t>
            </a:r>
            <a:endParaRPr/>
          </a:p>
          <a:p>
            <a:pPr indent="-317500" lvl="0" marL="457200" rtl="0" algn="l">
              <a:spcBef>
                <a:spcPts val="0"/>
              </a:spcBef>
              <a:spcAft>
                <a:spcPts val="0"/>
              </a:spcAft>
              <a:buSzPts val="1400"/>
              <a:buChar char="●"/>
            </a:pPr>
            <a:r>
              <a:rPr b="1" lang="en"/>
              <a:t>Key takeaway: Low rates of change in pricing across all boroughs and for five years indicates a mature market at or close to equilibrium price.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idx="1" type="subTitle"/>
          </p:nvPr>
        </p:nvSpPr>
        <p:spPr>
          <a:xfrm>
            <a:off x="703100" y="3005051"/>
            <a:ext cx="78015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March 23, 2020</a:t>
            </a:r>
            <a:endParaRPr/>
          </a:p>
          <a:p>
            <a:pPr indent="0" lvl="0" marL="0" rtl="0" algn="ctr">
              <a:spcBef>
                <a:spcPts val="0"/>
              </a:spcBef>
              <a:spcAft>
                <a:spcPts val="0"/>
              </a:spcAft>
              <a:buNone/>
            </a:pPr>
            <a:r>
              <a:t/>
            </a:r>
            <a:endParaRPr/>
          </a:p>
        </p:txBody>
      </p:sp>
      <p:sp>
        <p:nvSpPr>
          <p:cNvPr id="60" name="Google Shape;60;p13"/>
          <p:cNvSpPr txBox="1"/>
          <p:nvPr>
            <p:ph idx="1" type="subTitle"/>
          </p:nvPr>
        </p:nvSpPr>
        <p:spPr>
          <a:xfrm>
            <a:off x="426550" y="4636875"/>
            <a:ext cx="8351100" cy="43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1400">
                <a:solidFill>
                  <a:schemeClr val="dk2"/>
                </a:solidFill>
              </a:rPr>
              <a:t>Group 5:  Thomas Bahng, Toni Hanrahan, Jason Kang, Michael Man </a:t>
            </a:r>
            <a:endParaRPr i="1" sz="1400">
              <a:solidFill>
                <a:schemeClr val="dk2"/>
              </a:solidFill>
            </a:endParaRPr>
          </a:p>
          <a:p>
            <a:pPr indent="0" lvl="0" marL="0" rtl="0" algn="ctr">
              <a:spcBef>
                <a:spcPts val="0"/>
              </a:spcBef>
              <a:spcAft>
                <a:spcPts val="0"/>
              </a:spcAft>
              <a:buNone/>
            </a:pPr>
            <a:r>
              <a:t/>
            </a:r>
            <a:endParaRPr i="1" sz="1400">
              <a:solidFill>
                <a:schemeClr val="dk2"/>
              </a:solidFill>
            </a:endParaRPr>
          </a:p>
        </p:txBody>
      </p:sp>
      <p:pic>
        <p:nvPicPr>
          <p:cNvPr id="61" name="Google Shape;61;p13"/>
          <p:cNvPicPr preferRelativeResize="0"/>
          <p:nvPr/>
        </p:nvPicPr>
        <p:blipFill>
          <a:blip r:embed="rId3">
            <a:alphaModFix/>
          </a:blip>
          <a:stretch>
            <a:fillRect/>
          </a:stretch>
        </p:blipFill>
        <p:spPr>
          <a:xfrm>
            <a:off x="3250498" y="1200175"/>
            <a:ext cx="2703225" cy="698200"/>
          </a:xfrm>
          <a:prstGeom prst="rect">
            <a:avLst/>
          </a:prstGeom>
          <a:noFill/>
          <a:ln>
            <a:noFill/>
          </a:ln>
        </p:spPr>
      </p:pic>
      <p:sp>
        <p:nvSpPr>
          <p:cNvPr id="62" name="Google Shape;62;p13"/>
          <p:cNvSpPr txBox="1"/>
          <p:nvPr/>
        </p:nvSpPr>
        <p:spPr>
          <a:xfrm>
            <a:off x="3101150" y="2256625"/>
            <a:ext cx="3005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Pricing Considerations for New York City hosts of Airbnb</a:t>
            </a:r>
            <a:endParaRPr>
              <a:solidFill>
                <a:srgbClr val="FFFFFF"/>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Explore: Relationships to Price</a:t>
            </a:r>
            <a:endParaRPr sz="2400"/>
          </a:p>
        </p:txBody>
      </p:sp>
      <p:sp>
        <p:nvSpPr>
          <p:cNvPr id="124" name="Google Shape;124;p22"/>
          <p:cNvSpPr txBox="1"/>
          <p:nvPr/>
        </p:nvSpPr>
        <p:spPr>
          <a:xfrm>
            <a:off x="434150" y="3382225"/>
            <a:ext cx="8469600" cy="1614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Price is not highly correlated with Reviews or Census attributes</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As expected, some moderate correlation with home values and household income</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Prizm attributes (low pricing): </a:t>
            </a:r>
            <a:endParaRPr>
              <a:solidFill>
                <a:schemeClr val="dk2"/>
              </a:solidFill>
              <a:latin typeface="Lato"/>
              <a:ea typeface="Lato"/>
              <a:cs typeface="Lato"/>
              <a:sym typeface="Lato"/>
            </a:endParaRPr>
          </a:p>
          <a:p>
            <a:pPr indent="-317500" lvl="1" marL="9144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Low-Rise Living | City Roots | Multi-Culti Mosaic | Multi-Culti Families | Urban Modern Mix</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Prizm attributes (high pricing): </a:t>
            </a:r>
            <a:endParaRPr>
              <a:solidFill>
                <a:schemeClr val="dk2"/>
              </a:solidFill>
              <a:latin typeface="Lato"/>
              <a:ea typeface="Lato"/>
              <a:cs typeface="Lato"/>
              <a:sym typeface="Lato"/>
            </a:endParaRPr>
          </a:p>
          <a:p>
            <a:pPr indent="-317500" lvl="1" marL="9144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Young Digerati | Money &amp; Brains | The Cosmopolitans</a:t>
            </a:r>
            <a:endParaRPr>
              <a:solidFill>
                <a:schemeClr val="dk2"/>
              </a:solidFill>
              <a:latin typeface="Lato"/>
              <a:ea typeface="Lato"/>
              <a:cs typeface="Lato"/>
              <a:sym typeface="Lato"/>
            </a:endParaRPr>
          </a:p>
        </p:txBody>
      </p:sp>
      <p:pic>
        <p:nvPicPr>
          <p:cNvPr id="125" name="Google Shape;125;p22"/>
          <p:cNvPicPr preferRelativeResize="0"/>
          <p:nvPr/>
        </p:nvPicPr>
        <p:blipFill>
          <a:blip r:embed="rId3">
            <a:alphaModFix/>
          </a:blip>
          <a:stretch>
            <a:fillRect/>
          </a:stretch>
        </p:blipFill>
        <p:spPr>
          <a:xfrm>
            <a:off x="152400" y="1170125"/>
            <a:ext cx="2903650" cy="2067550"/>
          </a:xfrm>
          <a:prstGeom prst="rect">
            <a:avLst/>
          </a:prstGeom>
          <a:noFill/>
          <a:ln>
            <a:noFill/>
          </a:ln>
        </p:spPr>
      </p:pic>
      <p:pic>
        <p:nvPicPr>
          <p:cNvPr id="126" name="Google Shape;126;p22"/>
          <p:cNvPicPr preferRelativeResize="0"/>
          <p:nvPr/>
        </p:nvPicPr>
        <p:blipFill>
          <a:blip r:embed="rId4">
            <a:alphaModFix/>
          </a:blip>
          <a:stretch>
            <a:fillRect/>
          </a:stretch>
        </p:blipFill>
        <p:spPr>
          <a:xfrm>
            <a:off x="3207523" y="1170125"/>
            <a:ext cx="2922845" cy="2067550"/>
          </a:xfrm>
          <a:prstGeom prst="rect">
            <a:avLst/>
          </a:prstGeom>
          <a:noFill/>
          <a:ln>
            <a:noFill/>
          </a:ln>
        </p:spPr>
      </p:pic>
      <p:pic>
        <p:nvPicPr>
          <p:cNvPr id="127" name="Google Shape;127;p22"/>
          <p:cNvPicPr preferRelativeResize="0"/>
          <p:nvPr/>
        </p:nvPicPr>
        <p:blipFill>
          <a:blip r:embed="rId5">
            <a:alphaModFix/>
          </a:blip>
          <a:stretch>
            <a:fillRect/>
          </a:stretch>
        </p:blipFill>
        <p:spPr>
          <a:xfrm>
            <a:off x="6282775" y="1170125"/>
            <a:ext cx="2708824" cy="206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Explore: Pricing Behavior by Host | Top Priced Listings</a:t>
            </a:r>
            <a:endParaRPr sz="2400"/>
          </a:p>
        </p:txBody>
      </p:sp>
      <p:sp>
        <p:nvSpPr>
          <p:cNvPr id="133" name="Google Shape;133;p23"/>
          <p:cNvSpPr txBox="1"/>
          <p:nvPr/>
        </p:nvSpPr>
        <p:spPr>
          <a:xfrm>
            <a:off x="434150" y="3755950"/>
            <a:ext cx="8469600" cy="1240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Hosts with many listings tend to price more modestly. </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Top pricing shown to be</a:t>
            </a:r>
            <a:r>
              <a:rPr lang="en">
                <a:solidFill>
                  <a:schemeClr val="dk2"/>
                </a:solidFill>
                <a:latin typeface="Lato"/>
                <a:ea typeface="Lato"/>
                <a:cs typeface="Lato"/>
                <a:sym typeface="Lato"/>
              </a:rPr>
              <a:t> in Manhattan and Brooklyn. </a:t>
            </a:r>
            <a:endParaRPr>
              <a:solidFill>
                <a:schemeClr val="dk2"/>
              </a:solidFill>
              <a:latin typeface="Lato"/>
              <a:ea typeface="Lato"/>
              <a:cs typeface="Lato"/>
              <a:sym typeface="Lato"/>
            </a:endParaRPr>
          </a:p>
          <a:p>
            <a:pPr indent="-317500" lvl="1" marL="9144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West of Bushwick, north of Prospect Park</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Majority of listings priced under $200.</a:t>
            </a:r>
            <a:endParaRPr>
              <a:solidFill>
                <a:schemeClr val="dk2"/>
              </a:solidFill>
              <a:latin typeface="Lato"/>
              <a:ea typeface="Lato"/>
              <a:cs typeface="Lato"/>
              <a:sym typeface="Lato"/>
            </a:endParaRPr>
          </a:p>
        </p:txBody>
      </p:sp>
      <p:pic>
        <p:nvPicPr>
          <p:cNvPr id="134" name="Google Shape;134;p23"/>
          <p:cNvPicPr preferRelativeResize="0"/>
          <p:nvPr/>
        </p:nvPicPr>
        <p:blipFill>
          <a:blip r:embed="rId3">
            <a:alphaModFix/>
          </a:blip>
          <a:stretch>
            <a:fillRect/>
          </a:stretch>
        </p:blipFill>
        <p:spPr>
          <a:xfrm>
            <a:off x="801785" y="1170125"/>
            <a:ext cx="3454190" cy="2429537"/>
          </a:xfrm>
          <a:prstGeom prst="rect">
            <a:avLst/>
          </a:prstGeom>
          <a:noFill/>
          <a:ln>
            <a:noFill/>
          </a:ln>
        </p:spPr>
      </p:pic>
      <p:pic>
        <p:nvPicPr>
          <p:cNvPr id="135" name="Google Shape;135;p23"/>
          <p:cNvPicPr preferRelativeResize="0"/>
          <p:nvPr/>
        </p:nvPicPr>
        <p:blipFill>
          <a:blip r:embed="rId4">
            <a:alphaModFix/>
          </a:blip>
          <a:stretch>
            <a:fillRect/>
          </a:stretch>
        </p:blipFill>
        <p:spPr>
          <a:xfrm>
            <a:off x="4824975" y="1170125"/>
            <a:ext cx="3149096" cy="2429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Explore: Mapping Listing Density and Median Income</a:t>
            </a:r>
            <a:endParaRPr sz="2400"/>
          </a:p>
        </p:txBody>
      </p:sp>
      <p:sp>
        <p:nvSpPr>
          <p:cNvPr id="141" name="Google Shape;141;p24"/>
          <p:cNvSpPr txBox="1"/>
          <p:nvPr/>
        </p:nvSpPr>
        <p:spPr>
          <a:xfrm>
            <a:off x="434150" y="3881050"/>
            <a:ext cx="8469600" cy="1115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Listings densely clustered in Manhattan and Brooklyn</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Manhattan has the highest median household income, followed by north Brooklyn. Median incomes range between $130,000 to $200,000+.</a:t>
            </a:r>
            <a:endParaRPr>
              <a:solidFill>
                <a:schemeClr val="dk2"/>
              </a:solidFill>
              <a:latin typeface="Lato"/>
              <a:ea typeface="Lato"/>
              <a:cs typeface="Lato"/>
              <a:sym typeface="Lato"/>
            </a:endParaRPr>
          </a:p>
        </p:txBody>
      </p:sp>
      <p:pic>
        <p:nvPicPr>
          <p:cNvPr id="142" name="Google Shape;142;p24"/>
          <p:cNvPicPr preferRelativeResize="0"/>
          <p:nvPr/>
        </p:nvPicPr>
        <p:blipFill>
          <a:blip r:embed="rId3">
            <a:alphaModFix/>
          </a:blip>
          <a:stretch>
            <a:fillRect/>
          </a:stretch>
        </p:blipFill>
        <p:spPr>
          <a:xfrm>
            <a:off x="1219200" y="1170125"/>
            <a:ext cx="2756804" cy="2433425"/>
          </a:xfrm>
          <a:prstGeom prst="rect">
            <a:avLst/>
          </a:prstGeom>
          <a:noFill/>
          <a:ln>
            <a:noFill/>
          </a:ln>
        </p:spPr>
      </p:pic>
      <p:pic>
        <p:nvPicPr>
          <p:cNvPr id="143" name="Google Shape;143;p24"/>
          <p:cNvPicPr preferRelativeResize="0"/>
          <p:nvPr/>
        </p:nvPicPr>
        <p:blipFill>
          <a:blip r:embed="rId4">
            <a:alphaModFix/>
          </a:blip>
          <a:stretch>
            <a:fillRect/>
          </a:stretch>
        </p:blipFill>
        <p:spPr>
          <a:xfrm>
            <a:off x="4128404" y="1170125"/>
            <a:ext cx="3364686" cy="2433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Explore: Mapping Median Home Value and Population</a:t>
            </a:r>
            <a:endParaRPr sz="2400"/>
          </a:p>
        </p:txBody>
      </p:sp>
      <p:sp>
        <p:nvSpPr>
          <p:cNvPr id="149" name="Google Shape;149;p25"/>
          <p:cNvSpPr txBox="1"/>
          <p:nvPr/>
        </p:nvSpPr>
        <p:spPr>
          <a:xfrm>
            <a:off x="434150" y="3804850"/>
            <a:ext cx="8469600" cy="1115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Most zip codes have median home values above $500,000 with a lower bound of about $300,000.</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Most people live in vicinities surrounding Manhattan, contrasting with the high density of listings in Manhattan.</a:t>
            </a:r>
            <a:endParaRPr>
              <a:solidFill>
                <a:schemeClr val="dk2"/>
              </a:solidFill>
              <a:latin typeface="Lato"/>
              <a:ea typeface="Lato"/>
              <a:cs typeface="Lato"/>
              <a:sym typeface="Lato"/>
            </a:endParaRPr>
          </a:p>
        </p:txBody>
      </p:sp>
      <p:pic>
        <p:nvPicPr>
          <p:cNvPr id="150" name="Google Shape;150;p25"/>
          <p:cNvPicPr preferRelativeResize="0"/>
          <p:nvPr/>
        </p:nvPicPr>
        <p:blipFill>
          <a:blip r:embed="rId3">
            <a:alphaModFix/>
          </a:blip>
          <a:stretch>
            <a:fillRect/>
          </a:stretch>
        </p:blipFill>
        <p:spPr>
          <a:xfrm>
            <a:off x="1027100" y="1170125"/>
            <a:ext cx="3313777" cy="2558524"/>
          </a:xfrm>
          <a:prstGeom prst="rect">
            <a:avLst/>
          </a:prstGeom>
          <a:noFill/>
          <a:ln>
            <a:noFill/>
          </a:ln>
        </p:spPr>
      </p:pic>
      <p:pic>
        <p:nvPicPr>
          <p:cNvPr id="151" name="Google Shape;151;p25"/>
          <p:cNvPicPr preferRelativeResize="0"/>
          <p:nvPr/>
        </p:nvPicPr>
        <p:blipFill>
          <a:blip r:embed="rId4">
            <a:alphaModFix/>
          </a:blip>
          <a:stretch>
            <a:fillRect/>
          </a:stretch>
        </p:blipFill>
        <p:spPr>
          <a:xfrm>
            <a:off x="4493277" y="1170125"/>
            <a:ext cx="2966530" cy="25585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 of Reviews on Price</a:t>
            </a:r>
            <a:endParaRPr/>
          </a:p>
        </p:txBody>
      </p:sp>
      <p:sp>
        <p:nvSpPr>
          <p:cNvPr id="157" name="Google Shape;157;p26"/>
          <p:cNvSpPr txBox="1"/>
          <p:nvPr>
            <p:ph idx="1" type="body"/>
          </p:nvPr>
        </p:nvSpPr>
        <p:spPr>
          <a:xfrm>
            <a:off x="311700" y="2170350"/>
            <a:ext cx="8520600" cy="268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Key Takeaways:</a:t>
            </a:r>
            <a:endParaRPr sz="1400"/>
          </a:p>
          <a:p>
            <a:pPr indent="-317500" lvl="0" marL="457200" rtl="0" algn="l">
              <a:lnSpc>
                <a:spcPct val="100000"/>
              </a:lnSpc>
              <a:spcBef>
                <a:spcPts val="1600"/>
              </a:spcBef>
              <a:spcAft>
                <a:spcPts val="0"/>
              </a:spcAft>
              <a:buSzPts val="1400"/>
              <a:buChar char="●"/>
            </a:pPr>
            <a:r>
              <a:rPr lang="en" sz="1400"/>
              <a:t>Pricing is not correlated with reviews</a:t>
            </a:r>
            <a:endParaRPr sz="1400"/>
          </a:p>
          <a:p>
            <a:pPr indent="-317500" lvl="1" marL="914400" rtl="0" algn="l">
              <a:lnSpc>
                <a:spcPct val="100000"/>
              </a:lnSpc>
              <a:spcBef>
                <a:spcPts val="0"/>
              </a:spcBef>
              <a:spcAft>
                <a:spcPts val="0"/>
              </a:spcAft>
              <a:buSzPts val="1400"/>
              <a:buChar char="○"/>
            </a:pPr>
            <a:r>
              <a:rPr lang="en"/>
              <a:t>Interpreted to mean hosts may not be adjusting pricing based on customer feedback</a:t>
            </a:r>
            <a:endParaRPr sz="1400"/>
          </a:p>
          <a:p>
            <a:pPr indent="-317500" lvl="0" marL="457200" rtl="0" algn="l">
              <a:lnSpc>
                <a:spcPct val="100000"/>
              </a:lnSpc>
              <a:spcBef>
                <a:spcPts val="0"/>
              </a:spcBef>
              <a:spcAft>
                <a:spcPts val="0"/>
              </a:spcAft>
              <a:buSzPts val="1400"/>
              <a:buChar char="●"/>
            </a:pPr>
            <a:r>
              <a:rPr lang="en" sz="1400"/>
              <a:t>Relative impact of variables were the same for the variables above</a:t>
            </a:r>
            <a:endParaRPr sz="1400"/>
          </a:p>
          <a:p>
            <a:pPr indent="-317500" lvl="1" marL="914400" rtl="0" algn="l">
              <a:lnSpc>
                <a:spcPct val="100000"/>
              </a:lnSpc>
              <a:spcBef>
                <a:spcPts val="0"/>
              </a:spcBef>
              <a:spcAft>
                <a:spcPts val="0"/>
              </a:spcAft>
              <a:buSzPts val="1400"/>
              <a:buChar char="○"/>
            </a:pPr>
            <a:r>
              <a:rPr lang="en"/>
              <a:t>Coefficients changed, but position on the list based on impact was the same</a:t>
            </a:r>
            <a:endParaRPr sz="1400"/>
          </a:p>
          <a:p>
            <a:pPr indent="-317500" lvl="0" marL="457200" rtl="0" algn="l">
              <a:lnSpc>
                <a:spcPct val="100000"/>
              </a:lnSpc>
              <a:spcBef>
                <a:spcPts val="0"/>
              </a:spcBef>
              <a:spcAft>
                <a:spcPts val="0"/>
              </a:spcAft>
              <a:buSzPts val="1400"/>
              <a:buChar char="●"/>
            </a:pPr>
            <a:r>
              <a:rPr lang="en" sz="1400"/>
              <a:t>Two variables consistently had the most impact:</a:t>
            </a:r>
            <a:endParaRPr sz="1400"/>
          </a:p>
          <a:p>
            <a:pPr indent="-317500" lvl="1" marL="914400" rtl="0" algn="l">
              <a:lnSpc>
                <a:spcPct val="100000"/>
              </a:lnSpc>
              <a:spcBef>
                <a:spcPts val="0"/>
              </a:spcBef>
              <a:spcAft>
                <a:spcPts val="0"/>
              </a:spcAft>
              <a:buSzPts val="1400"/>
              <a:buChar char="○"/>
            </a:pPr>
            <a:r>
              <a:rPr lang="en"/>
              <a:t>L</a:t>
            </a:r>
            <a:r>
              <a:rPr lang="en" sz="1400"/>
              <a:t>ocation</a:t>
            </a:r>
            <a:endParaRPr sz="1400"/>
          </a:p>
          <a:p>
            <a:pPr indent="-317500" lvl="1" marL="914400" rtl="0" algn="l">
              <a:lnSpc>
                <a:spcPct val="100000"/>
              </a:lnSpc>
              <a:spcBef>
                <a:spcPts val="0"/>
              </a:spcBef>
              <a:spcAft>
                <a:spcPts val="0"/>
              </a:spcAft>
              <a:buSzPts val="1400"/>
              <a:buChar char="○"/>
            </a:pPr>
            <a:r>
              <a:rPr lang="en"/>
              <a:t>Cleanliness</a:t>
            </a:r>
            <a:endParaRPr b="1"/>
          </a:p>
        </p:txBody>
      </p:sp>
      <p:graphicFrame>
        <p:nvGraphicFramePr>
          <p:cNvPr id="158" name="Google Shape;158;p26"/>
          <p:cNvGraphicFramePr/>
          <p:nvPr/>
        </p:nvGraphicFramePr>
        <p:xfrm>
          <a:off x="311700" y="1093925"/>
          <a:ext cx="3000000" cy="3000000"/>
        </p:xfrm>
        <a:graphic>
          <a:graphicData uri="http://schemas.openxmlformats.org/drawingml/2006/table">
            <a:tbl>
              <a:tblPr>
                <a:noFill/>
                <a:tableStyleId>{31EE57A7-E1AE-49C6-8670-ECF924B367F4}</a:tableStyleId>
              </a:tblPr>
              <a:tblGrid>
                <a:gridCol w="1065075"/>
                <a:gridCol w="1065075"/>
                <a:gridCol w="1065075"/>
                <a:gridCol w="1065075"/>
                <a:gridCol w="1065075"/>
                <a:gridCol w="1065075"/>
                <a:gridCol w="1065075"/>
                <a:gridCol w="1065075"/>
              </a:tblGrid>
              <a:tr h="381000">
                <a:tc>
                  <a:txBody>
                    <a:bodyPr/>
                    <a:lstStyle/>
                    <a:p>
                      <a:pPr indent="0" lvl="0" marL="0" rtl="0" algn="l">
                        <a:spcBef>
                          <a:spcPts val="0"/>
                        </a:spcBef>
                        <a:spcAft>
                          <a:spcPts val="0"/>
                        </a:spcAft>
                        <a:buNone/>
                      </a:pPr>
                      <a:r>
                        <a:t/>
                      </a:r>
                      <a:endParaRPr b="1" sz="1200">
                        <a:solidFill>
                          <a:schemeClr val="dk2"/>
                        </a:solidFill>
                      </a:endParaRPr>
                    </a:p>
                  </a:txBody>
                  <a:tcPr marT="91425" marB="91425" marR="91425" marL="91425"/>
                </a:tc>
                <a:tc>
                  <a:txBody>
                    <a:bodyPr/>
                    <a:lstStyle/>
                    <a:p>
                      <a:pPr indent="0" lvl="0" marL="0" rtl="0" algn="ctr">
                        <a:spcBef>
                          <a:spcPts val="0"/>
                        </a:spcBef>
                        <a:spcAft>
                          <a:spcPts val="0"/>
                        </a:spcAft>
                        <a:buNone/>
                      </a:pPr>
                      <a:r>
                        <a:rPr b="1" lang="en" sz="1200">
                          <a:solidFill>
                            <a:schemeClr val="dk2"/>
                          </a:solidFill>
                        </a:rPr>
                        <a:t>Number of Reviews</a:t>
                      </a:r>
                      <a:endParaRPr b="1" sz="1200">
                        <a:solidFill>
                          <a:schemeClr val="dk2"/>
                        </a:solidFill>
                      </a:endParaRPr>
                    </a:p>
                  </a:txBody>
                  <a:tcPr marT="91425" marB="91425" marR="91425" marL="91425"/>
                </a:tc>
                <a:tc>
                  <a:txBody>
                    <a:bodyPr/>
                    <a:lstStyle/>
                    <a:p>
                      <a:pPr indent="0" lvl="0" marL="0" rtl="0" algn="ctr">
                        <a:spcBef>
                          <a:spcPts val="0"/>
                        </a:spcBef>
                        <a:spcAft>
                          <a:spcPts val="0"/>
                        </a:spcAft>
                        <a:buNone/>
                      </a:pPr>
                      <a:r>
                        <a:rPr b="1" lang="en" sz="1200">
                          <a:solidFill>
                            <a:schemeClr val="dk2"/>
                          </a:solidFill>
                        </a:rPr>
                        <a:t>Rating</a:t>
                      </a:r>
                      <a:endParaRPr b="1" sz="1200">
                        <a:solidFill>
                          <a:schemeClr val="dk2"/>
                        </a:solidFill>
                      </a:endParaRPr>
                    </a:p>
                  </a:txBody>
                  <a:tcPr marT="91425" marB="91425" marR="91425" marL="91425"/>
                </a:tc>
                <a:tc>
                  <a:txBody>
                    <a:bodyPr/>
                    <a:lstStyle/>
                    <a:p>
                      <a:pPr indent="0" lvl="0" marL="0" rtl="0" algn="ctr">
                        <a:spcBef>
                          <a:spcPts val="0"/>
                        </a:spcBef>
                        <a:spcAft>
                          <a:spcPts val="0"/>
                        </a:spcAft>
                        <a:buNone/>
                      </a:pPr>
                      <a:r>
                        <a:rPr b="1" lang="en" sz="1200">
                          <a:solidFill>
                            <a:schemeClr val="dk2"/>
                          </a:solidFill>
                        </a:rPr>
                        <a:t>Listing Accuracy</a:t>
                      </a:r>
                      <a:endParaRPr b="1" sz="1200">
                        <a:solidFill>
                          <a:schemeClr val="dk2"/>
                        </a:solidFill>
                      </a:endParaRPr>
                    </a:p>
                  </a:txBody>
                  <a:tcPr marT="91425" marB="91425" marR="91425" marL="91425"/>
                </a:tc>
                <a:tc>
                  <a:txBody>
                    <a:bodyPr/>
                    <a:lstStyle/>
                    <a:p>
                      <a:pPr indent="0" lvl="0" marL="0" rtl="0" algn="ctr">
                        <a:spcBef>
                          <a:spcPts val="0"/>
                        </a:spcBef>
                        <a:spcAft>
                          <a:spcPts val="0"/>
                        </a:spcAft>
                        <a:buNone/>
                      </a:pPr>
                      <a:r>
                        <a:rPr b="1" lang="en" sz="1200">
                          <a:solidFill>
                            <a:schemeClr val="dk2"/>
                          </a:solidFill>
                        </a:rPr>
                        <a:t>Rental Cleanliness</a:t>
                      </a:r>
                      <a:endParaRPr b="1" sz="1200">
                        <a:solidFill>
                          <a:schemeClr val="dk2"/>
                        </a:solidFill>
                      </a:endParaRPr>
                    </a:p>
                  </a:txBody>
                  <a:tcPr marT="91425" marB="91425" marR="91425" marL="91425"/>
                </a:tc>
                <a:tc>
                  <a:txBody>
                    <a:bodyPr/>
                    <a:lstStyle/>
                    <a:p>
                      <a:pPr indent="0" lvl="0" marL="0" rtl="0" algn="ctr">
                        <a:spcBef>
                          <a:spcPts val="0"/>
                        </a:spcBef>
                        <a:spcAft>
                          <a:spcPts val="0"/>
                        </a:spcAft>
                        <a:buNone/>
                      </a:pPr>
                      <a:r>
                        <a:rPr b="1" lang="en" sz="1200">
                          <a:solidFill>
                            <a:schemeClr val="dk2"/>
                          </a:solidFill>
                        </a:rPr>
                        <a:t>Check-In Process</a:t>
                      </a:r>
                      <a:endParaRPr b="1" sz="1200">
                        <a:solidFill>
                          <a:schemeClr val="dk2"/>
                        </a:solidFill>
                      </a:endParaRPr>
                    </a:p>
                  </a:txBody>
                  <a:tcPr marT="91425" marB="91425" marR="91425" marL="91425"/>
                </a:tc>
                <a:tc>
                  <a:txBody>
                    <a:bodyPr/>
                    <a:lstStyle/>
                    <a:p>
                      <a:pPr indent="0" lvl="0" marL="0" rtl="0" algn="ctr">
                        <a:spcBef>
                          <a:spcPts val="0"/>
                        </a:spcBef>
                        <a:spcAft>
                          <a:spcPts val="0"/>
                        </a:spcAft>
                        <a:buNone/>
                      </a:pPr>
                      <a:r>
                        <a:rPr b="1" lang="en" sz="1200">
                          <a:solidFill>
                            <a:schemeClr val="dk2"/>
                          </a:solidFill>
                        </a:rPr>
                        <a:t>Location</a:t>
                      </a:r>
                      <a:endParaRPr b="1" sz="1200">
                        <a:solidFill>
                          <a:schemeClr val="dk2"/>
                        </a:solidFill>
                      </a:endParaRPr>
                    </a:p>
                  </a:txBody>
                  <a:tcPr marT="91425" marB="91425" marR="91425" marL="91425"/>
                </a:tc>
                <a:tc>
                  <a:txBody>
                    <a:bodyPr/>
                    <a:lstStyle/>
                    <a:p>
                      <a:pPr indent="0" lvl="0" marL="0" rtl="0" algn="ctr">
                        <a:spcBef>
                          <a:spcPts val="0"/>
                        </a:spcBef>
                        <a:spcAft>
                          <a:spcPts val="0"/>
                        </a:spcAft>
                        <a:buNone/>
                      </a:pPr>
                      <a:r>
                        <a:rPr b="1" lang="en" sz="1200">
                          <a:solidFill>
                            <a:schemeClr val="dk2"/>
                          </a:solidFill>
                        </a:rPr>
                        <a:t>Value</a:t>
                      </a:r>
                      <a:endParaRPr b="1" sz="1200">
                        <a:solidFill>
                          <a:schemeClr val="dk2"/>
                        </a:solidFill>
                      </a:endParaRPr>
                    </a:p>
                  </a:txBody>
                  <a:tcPr marT="91425" marB="91425" marR="91425" marL="91425"/>
                </a:tc>
              </a:tr>
              <a:tr h="381000">
                <a:tc>
                  <a:txBody>
                    <a:bodyPr/>
                    <a:lstStyle/>
                    <a:p>
                      <a:pPr indent="0" lvl="0" marL="0" rtl="0" algn="ctr">
                        <a:spcBef>
                          <a:spcPts val="0"/>
                        </a:spcBef>
                        <a:spcAft>
                          <a:spcPts val="0"/>
                        </a:spcAft>
                        <a:buNone/>
                      </a:pPr>
                      <a:r>
                        <a:rPr b="1" lang="en" sz="1200">
                          <a:solidFill>
                            <a:schemeClr val="dk2"/>
                          </a:solidFill>
                        </a:rPr>
                        <a:t>Effect</a:t>
                      </a:r>
                      <a:endParaRPr b="1" sz="1200">
                        <a:solidFill>
                          <a:schemeClr val="dk2"/>
                        </a:solidFill>
                      </a:endParaRPr>
                    </a:p>
                  </a:txBody>
                  <a:tcPr marT="91425" marB="91425" marR="91425" marL="91425"/>
                </a:tc>
                <a:tc>
                  <a:txBody>
                    <a:bodyPr/>
                    <a:lstStyle/>
                    <a:p>
                      <a:pPr indent="0" lvl="0" marL="0" rtl="0" algn="l">
                        <a:spcBef>
                          <a:spcPts val="0"/>
                        </a:spcBef>
                        <a:spcAft>
                          <a:spcPts val="0"/>
                        </a:spcAft>
                        <a:buNone/>
                      </a:pPr>
                      <a:r>
                        <a:t/>
                      </a:r>
                      <a:endParaRPr sz="1200">
                        <a:solidFill>
                          <a:srgbClr val="FFFFFF"/>
                        </a:solidFill>
                      </a:endParaRPr>
                    </a:p>
                  </a:txBody>
                  <a:tcPr marT="91425" marB="91425" marR="91425" marL="91425"/>
                </a:tc>
                <a:tc>
                  <a:txBody>
                    <a:bodyPr/>
                    <a:lstStyle/>
                    <a:p>
                      <a:pPr indent="0" lvl="0" marL="0" rtl="0" algn="l">
                        <a:spcBef>
                          <a:spcPts val="0"/>
                        </a:spcBef>
                        <a:spcAft>
                          <a:spcPts val="0"/>
                        </a:spcAft>
                        <a:buNone/>
                      </a:pPr>
                      <a:r>
                        <a:t/>
                      </a:r>
                      <a:endParaRPr sz="1200">
                        <a:solidFill>
                          <a:srgbClr val="FFFFFF"/>
                        </a:solidFill>
                      </a:endParaRPr>
                    </a:p>
                  </a:txBody>
                  <a:tcPr marT="91425" marB="91425" marR="91425" marL="91425"/>
                </a:tc>
                <a:tc>
                  <a:txBody>
                    <a:bodyPr/>
                    <a:lstStyle/>
                    <a:p>
                      <a:pPr indent="0" lvl="0" marL="0" rtl="0" algn="l">
                        <a:spcBef>
                          <a:spcPts val="0"/>
                        </a:spcBef>
                        <a:spcAft>
                          <a:spcPts val="0"/>
                        </a:spcAft>
                        <a:buNone/>
                      </a:pPr>
                      <a:r>
                        <a:t/>
                      </a:r>
                      <a:endParaRPr sz="1200">
                        <a:solidFill>
                          <a:srgbClr val="FFFFFF"/>
                        </a:solidFill>
                      </a:endParaRPr>
                    </a:p>
                  </a:txBody>
                  <a:tcPr marT="91425" marB="91425" marR="91425" marL="91425"/>
                </a:tc>
                <a:tc>
                  <a:txBody>
                    <a:bodyPr/>
                    <a:lstStyle/>
                    <a:p>
                      <a:pPr indent="0" lvl="0" marL="0" rtl="0" algn="l">
                        <a:spcBef>
                          <a:spcPts val="0"/>
                        </a:spcBef>
                        <a:spcAft>
                          <a:spcPts val="0"/>
                        </a:spcAft>
                        <a:buNone/>
                      </a:pPr>
                      <a:r>
                        <a:t/>
                      </a:r>
                      <a:endParaRPr sz="1200">
                        <a:solidFill>
                          <a:srgbClr val="FFFFFF"/>
                        </a:solidFill>
                      </a:endParaRPr>
                    </a:p>
                  </a:txBody>
                  <a:tcPr marT="91425" marB="91425" marR="91425" marL="91425"/>
                </a:tc>
                <a:tc>
                  <a:txBody>
                    <a:bodyPr/>
                    <a:lstStyle/>
                    <a:p>
                      <a:pPr indent="0" lvl="0" marL="0" rtl="0" algn="l">
                        <a:spcBef>
                          <a:spcPts val="0"/>
                        </a:spcBef>
                        <a:spcAft>
                          <a:spcPts val="0"/>
                        </a:spcAft>
                        <a:buNone/>
                      </a:pPr>
                      <a:r>
                        <a:t/>
                      </a:r>
                      <a:endParaRPr sz="1200">
                        <a:solidFill>
                          <a:srgbClr val="FFFFFF"/>
                        </a:solidFill>
                      </a:endParaRPr>
                    </a:p>
                  </a:txBody>
                  <a:tcPr marT="91425" marB="91425" marR="91425" marL="91425"/>
                </a:tc>
                <a:tc>
                  <a:txBody>
                    <a:bodyPr/>
                    <a:lstStyle/>
                    <a:p>
                      <a:pPr indent="0" lvl="0" marL="0" rtl="0" algn="l">
                        <a:spcBef>
                          <a:spcPts val="0"/>
                        </a:spcBef>
                        <a:spcAft>
                          <a:spcPts val="0"/>
                        </a:spcAft>
                        <a:buNone/>
                      </a:pPr>
                      <a:r>
                        <a:t/>
                      </a:r>
                      <a:endParaRPr sz="1200">
                        <a:solidFill>
                          <a:srgbClr val="FFFFFF"/>
                        </a:solidFill>
                      </a:endParaRPr>
                    </a:p>
                  </a:txBody>
                  <a:tcPr marT="91425" marB="91425" marR="91425" marL="91425"/>
                </a:tc>
                <a:tc>
                  <a:txBody>
                    <a:bodyPr/>
                    <a:lstStyle/>
                    <a:p>
                      <a:pPr indent="0" lvl="0" marL="0" rtl="0" algn="l">
                        <a:spcBef>
                          <a:spcPts val="0"/>
                        </a:spcBef>
                        <a:spcAft>
                          <a:spcPts val="0"/>
                        </a:spcAft>
                        <a:buNone/>
                      </a:pPr>
                      <a:r>
                        <a:t/>
                      </a:r>
                      <a:endParaRPr sz="1200">
                        <a:solidFill>
                          <a:srgbClr val="FFFFFF"/>
                        </a:solidFill>
                      </a:endParaRPr>
                    </a:p>
                  </a:txBody>
                  <a:tcPr marT="91425" marB="91425" marR="91425" marL="91425"/>
                </a:tc>
              </a:tr>
            </a:tbl>
          </a:graphicData>
        </a:graphic>
      </p:graphicFrame>
      <p:grpSp>
        <p:nvGrpSpPr>
          <p:cNvPr id="159" name="Google Shape;159;p26"/>
          <p:cNvGrpSpPr/>
          <p:nvPr/>
        </p:nvGrpSpPr>
        <p:grpSpPr>
          <a:xfrm>
            <a:off x="1803875" y="1696694"/>
            <a:ext cx="6561800" cy="220513"/>
            <a:chOff x="1837800" y="1696694"/>
            <a:chExt cx="6561800" cy="220513"/>
          </a:xfrm>
        </p:grpSpPr>
        <p:sp>
          <p:nvSpPr>
            <p:cNvPr id="160" name="Google Shape;160;p26"/>
            <p:cNvSpPr/>
            <p:nvPr/>
          </p:nvSpPr>
          <p:spPr>
            <a:xfrm>
              <a:off x="1837800" y="1696706"/>
              <a:ext cx="214800" cy="220500"/>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3949213" y="1696694"/>
              <a:ext cx="214800" cy="220500"/>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6114375" y="1696694"/>
              <a:ext cx="214800" cy="220500"/>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8184800" y="1696706"/>
              <a:ext cx="214800" cy="220500"/>
            </a:xfrm>
            <a:prstGeom prst="down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rot="10800000">
              <a:off x="7129825" y="1696694"/>
              <a:ext cx="214800" cy="220500"/>
            </a:xfrm>
            <a:prstGeom prst="downArrow">
              <a:avLst>
                <a:gd fmla="val 50000" name="adj1"/>
                <a:gd fmla="val 500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rot="10800000">
              <a:off x="2887150" y="1696706"/>
              <a:ext cx="214800" cy="220500"/>
            </a:xfrm>
            <a:prstGeom prst="downArrow">
              <a:avLst>
                <a:gd fmla="val 50000" name="adj1"/>
                <a:gd fmla="val 500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rot="10800000">
              <a:off x="5011300" y="1696694"/>
              <a:ext cx="214800" cy="220500"/>
            </a:xfrm>
            <a:prstGeom prst="downArrow">
              <a:avLst>
                <a:gd fmla="val 50000" name="adj1"/>
                <a:gd fmla="val 500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 of Neighborhood on Price</a:t>
            </a:r>
            <a:endParaRPr/>
          </a:p>
        </p:txBody>
      </p:sp>
      <p:sp>
        <p:nvSpPr>
          <p:cNvPr id="172" name="Google Shape;172;p27"/>
          <p:cNvSpPr txBox="1"/>
          <p:nvPr>
            <p:ph idx="1" type="body"/>
          </p:nvPr>
        </p:nvSpPr>
        <p:spPr>
          <a:xfrm>
            <a:off x="311700" y="3453800"/>
            <a:ext cx="8520600" cy="111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Neighborhoods are group by upper, upper_middle, lower_middle, and lower according to Prizm data.</a:t>
            </a:r>
            <a:endParaRPr/>
          </a:p>
          <a:p>
            <a:pPr indent="-342900" lvl="0" marL="457200" rtl="0" algn="l">
              <a:spcBef>
                <a:spcPts val="0"/>
              </a:spcBef>
              <a:spcAft>
                <a:spcPts val="0"/>
              </a:spcAft>
              <a:buSzPts val="1800"/>
              <a:buChar char="●"/>
            </a:pPr>
            <a:r>
              <a:rPr lang="en"/>
              <a:t>Price are group by high, high_medium, high_medium, lower_middle, and low</a:t>
            </a:r>
            <a:endParaRPr/>
          </a:p>
        </p:txBody>
      </p:sp>
      <p:grpSp>
        <p:nvGrpSpPr>
          <p:cNvPr id="173" name="Google Shape;173;p27"/>
          <p:cNvGrpSpPr/>
          <p:nvPr/>
        </p:nvGrpSpPr>
        <p:grpSpPr>
          <a:xfrm>
            <a:off x="1241083" y="1069794"/>
            <a:ext cx="6194780" cy="2227936"/>
            <a:chOff x="1241100" y="1069788"/>
            <a:chExt cx="5214900" cy="1875525"/>
          </a:xfrm>
        </p:grpSpPr>
        <p:pic>
          <p:nvPicPr>
            <p:cNvPr id="174" name="Google Shape;174;p27"/>
            <p:cNvPicPr preferRelativeResize="0"/>
            <p:nvPr/>
          </p:nvPicPr>
          <p:blipFill>
            <a:blip r:embed="rId3">
              <a:alphaModFix/>
            </a:blip>
            <a:stretch>
              <a:fillRect/>
            </a:stretch>
          </p:blipFill>
          <p:spPr>
            <a:xfrm>
              <a:off x="1655400" y="1316538"/>
              <a:ext cx="4800600" cy="1628775"/>
            </a:xfrm>
            <a:prstGeom prst="rect">
              <a:avLst/>
            </a:prstGeom>
            <a:noFill/>
            <a:ln>
              <a:noFill/>
            </a:ln>
          </p:spPr>
        </p:pic>
        <p:sp>
          <p:nvSpPr>
            <p:cNvPr id="175" name="Google Shape;175;p27"/>
            <p:cNvSpPr txBox="1"/>
            <p:nvPr/>
          </p:nvSpPr>
          <p:spPr>
            <a:xfrm>
              <a:off x="3291900" y="1069788"/>
              <a:ext cx="15276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Neighborhood</a:t>
              </a:r>
              <a:endParaRPr>
                <a:latin typeface="Lato"/>
                <a:ea typeface="Lato"/>
                <a:cs typeface="Lato"/>
                <a:sym typeface="Lato"/>
              </a:endParaRPr>
            </a:p>
          </p:txBody>
        </p:sp>
        <p:sp>
          <p:nvSpPr>
            <p:cNvPr id="176" name="Google Shape;176;p27"/>
            <p:cNvSpPr txBox="1"/>
            <p:nvPr/>
          </p:nvSpPr>
          <p:spPr>
            <a:xfrm rot="-5400000">
              <a:off x="1112100" y="2028463"/>
              <a:ext cx="6723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a:t>
              </a:r>
              <a:r>
                <a:rPr lang="en">
                  <a:latin typeface="Lato"/>
                  <a:ea typeface="Lato"/>
                  <a:cs typeface="Lato"/>
                  <a:sym typeface="Lato"/>
                </a:rPr>
                <a:t>rice</a:t>
              </a:r>
              <a:endParaRPr>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 of Neighborhood on Price: Using Bed and Bedroom as Control Variables</a:t>
            </a:r>
            <a:endParaRPr/>
          </a:p>
          <a:p>
            <a:pPr indent="0" lvl="0" marL="0" rtl="0" algn="l">
              <a:spcBef>
                <a:spcPts val="0"/>
              </a:spcBef>
              <a:spcAft>
                <a:spcPts val="0"/>
              </a:spcAft>
              <a:buNone/>
            </a:pPr>
            <a:r>
              <a:t/>
            </a:r>
            <a:endParaRPr/>
          </a:p>
        </p:txBody>
      </p:sp>
      <p:pic>
        <p:nvPicPr>
          <p:cNvPr id="182" name="Google Shape;182;p28"/>
          <p:cNvPicPr preferRelativeResize="0"/>
          <p:nvPr/>
        </p:nvPicPr>
        <p:blipFill>
          <a:blip r:embed="rId3">
            <a:alphaModFix/>
          </a:blip>
          <a:stretch>
            <a:fillRect/>
          </a:stretch>
        </p:blipFill>
        <p:spPr>
          <a:xfrm>
            <a:off x="2233600" y="1705550"/>
            <a:ext cx="4676775" cy="1409700"/>
          </a:xfrm>
          <a:prstGeom prst="rect">
            <a:avLst/>
          </a:prstGeom>
          <a:noFill/>
          <a:ln>
            <a:noFill/>
          </a:ln>
        </p:spPr>
      </p:pic>
      <p:sp>
        <p:nvSpPr>
          <p:cNvPr id="183" name="Google Shape;183;p28"/>
          <p:cNvSpPr txBox="1"/>
          <p:nvPr>
            <p:ph idx="1" type="body"/>
          </p:nvPr>
        </p:nvSpPr>
        <p:spPr>
          <a:xfrm>
            <a:off x="311700" y="3453800"/>
            <a:ext cx="8520600" cy="111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 = price</a:t>
            </a:r>
            <a:endParaRPr/>
          </a:p>
          <a:p>
            <a:pPr indent="-342900" lvl="0" marL="457200" rtl="0" algn="l">
              <a:spcBef>
                <a:spcPts val="0"/>
              </a:spcBef>
              <a:spcAft>
                <a:spcPts val="0"/>
              </a:spcAft>
              <a:buSzPts val="1800"/>
              <a:buChar char="●"/>
            </a:pPr>
            <a:r>
              <a:rPr lang="en"/>
              <a:t>X = bed, bedrooms</a:t>
            </a:r>
            <a:endParaRPr/>
          </a:p>
          <a:p>
            <a:pPr indent="-342900" lvl="0" marL="457200" rtl="0" algn="l">
              <a:spcBef>
                <a:spcPts val="0"/>
              </a:spcBef>
              <a:spcAft>
                <a:spcPts val="0"/>
              </a:spcAft>
              <a:buSzPts val="1800"/>
              <a:buChar char="●"/>
            </a:pPr>
            <a:r>
              <a:rPr lang="en"/>
              <a:t>Group by neighborhoods (i.e. upper, upper_middle, lower_middle)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of Price vs </a:t>
            </a:r>
            <a:r>
              <a:rPr lang="en"/>
              <a:t>Beds and Bedrooms </a:t>
            </a:r>
            <a:endParaRPr/>
          </a:p>
        </p:txBody>
      </p:sp>
      <p:pic>
        <p:nvPicPr>
          <p:cNvPr id="189" name="Google Shape;189;p29"/>
          <p:cNvPicPr preferRelativeResize="0"/>
          <p:nvPr/>
        </p:nvPicPr>
        <p:blipFill>
          <a:blip r:embed="rId3">
            <a:alphaModFix/>
          </a:blip>
          <a:stretch>
            <a:fillRect/>
          </a:stretch>
        </p:blipFill>
        <p:spPr>
          <a:xfrm>
            <a:off x="462525" y="1013063"/>
            <a:ext cx="8132850" cy="3117375"/>
          </a:xfrm>
          <a:prstGeom prst="rect">
            <a:avLst/>
          </a:prstGeom>
          <a:noFill/>
          <a:ln>
            <a:noFill/>
          </a:ln>
        </p:spPr>
      </p:pic>
      <p:sp>
        <p:nvSpPr>
          <p:cNvPr id="190" name="Google Shape;190;p29"/>
          <p:cNvSpPr txBox="1"/>
          <p:nvPr>
            <p:ph idx="1" type="body"/>
          </p:nvPr>
        </p:nvSpPr>
        <p:spPr>
          <a:xfrm>
            <a:off x="268650" y="4130450"/>
            <a:ext cx="8520600" cy="73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Assume number of bed = number of bedroom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Effect of Segmentation on Price</a:t>
            </a:r>
            <a:endParaRPr sz="2400"/>
          </a:p>
        </p:txBody>
      </p:sp>
      <p:sp>
        <p:nvSpPr>
          <p:cNvPr id="196" name="Google Shape;196;p30"/>
          <p:cNvSpPr txBox="1"/>
          <p:nvPr/>
        </p:nvSpPr>
        <p:spPr>
          <a:xfrm>
            <a:off x="5433925" y="1395475"/>
            <a:ext cx="3469800" cy="3221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K Means Clustering and Principal Components Analysis was conducted</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Five distinct clusters were identified </a:t>
            </a:r>
            <a:endParaRPr>
              <a:solidFill>
                <a:schemeClr val="dk2"/>
              </a:solidFill>
              <a:latin typeface="Lato"/>
              <a:ea typeface="Lato"/>
              <a:cs typeface="Lato"/>
              <a:sym typeface="Lato"/>
            </a:endParaRPr>
          </a:p>
          <a:p>
            <a:pPr indent="-317500" lvl="0" marL="9144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Some overlap but reasonable separation</a:t>
            </a:r>
            <a:endParaRPr>
              <a:solidFill>
                <a:schemeClr val="dk2"/>
              </a:solidFill>
              <a:latin typeface="Lato"/>
              <a:ea typeface="Lato"/>
              <a:cs typeface="Lato"/>
              <a:sym typeface="Lato"/>
            </a:endParaRPr>
          </a:p>
          <a:p>
            <a:pPr indent="-317500" lvl="0" marL="9144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Variables used for clustering have been reduced to remove correlation</a:t>
            </a:r>
            <a:endParaRPr>
              <a:solidFill>
                <a:schemeClr val="dk2"/>
              </a:solidFill>
              <a:latin typeface="Lato"/>
              <a:ea typeface="Lato"/>
              <a:cs typeface="Lato"/>
              <a:sym typeface="Lato"/>
            </a:endParaRPr>
          </a:p>
        </p:txBody>
      </p:sp>
      <p:pic>
        <p:nvPicPr>
          <p:cNvPr id="197" name="Google Shape;197;p30"/>
          <p:cNvPicPr preferRelativeResize="0"/>
          <p:nvPr/>
        </p:nvPicPr>
        <p:blipFill>
          <a:blip r:embed="rId3">
            <a:alphaModFix/>
          </a:blip>
          <a:stretch>
            <a:fillRect/>
          </a:stretch>
        </p:blipFill>
        <p:spPr>
          <a:xfrm>
            <a:off x="576125" y="1244638"/>
            <a:ext cx="4614450" cy="31440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Effect of Segmentation on Price</a:t>
            </a:r>
            <a:endParaRPr sz="2400"/>
          </a:p>
        </p:txBody>
      </p:sp>
      <p:sp>
        <p:nvSpPr>
          <p:cNvPr id="203" name="Google Shape;203;p31"/>
          <p:cNvSpPr txBox="1"/>
          <p:nvPr/>
        </p:nvSpPr>
        <p:spPr>
          <a:xfrm>
            <a:off x="5579000" y="1395475"/>
            <a:ext cx="3324600" cy="322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Lato"/>
                <a:ea typeface="Lato"/>
                <a:cs typeface="Lato"/>
                <a:sym typeface="Lato"/>
              </a:rPr>
              <a:t>Summary: Rental in the same cluster tend to rent for similar price ranges</a:t>
            </a:r>
            <a:endParaRPr sz="1800">
              <a:solidFill>
                <a:schemeClr val="dk2"/>
              </a:solidFill>
              <a:latin typeface="Lato"/>
              <a:ea typeface="Lato"/>
              <a:cs typeface="Lato"/>
              <a:sym typeface="Lato"/>
            </a:endParaRPr>
          </a:p>
          <a:p>
            <a:pPr indent="-342900" lvl="0" marL="457200" rtl="0" algn="l">
              <a:lnSpc>
                <a:spcPct val="115000"/>
              </a:lnSpc>
              <a:spcBef>
                <a:spcPts val="1600"/>
              </a:spcBef>
              <a:spcAft>
                <a:spcPts val="0"/>
              </a:spcAft>
              <a:buClr>
                <a:schemeClr val="dk2"/>
              </a:buClr>
              <a:buSzPts val="1800"/>
              <a:buFont typeface="Lato"/>
              <a:buChar char="●"/>
            </a:pPr>
            <a:r>
              <a:rPr lang="en" sz="1800">
                <a:solidFill>
                  <a:schemeClr val="dk2"/>
                </a:solidFill>
                <a:latin typeface="Lato"/>
                <a:ea typeface="Lato"/>
                <a:cs typeface="Lato"/>
                <a:sym typeface="Lato"/>
              </a:rPr>
              <a:t>Cluster 3 and 5 are more dispersed</a:t>
            </a:r>
            <a:endParaRPr sz="1800">
              <a:solidFill>
                <a:schemeClr val="dk2"/>
              </a:solidFill>
              <a:latin typeface="Lato"/>
              <a:ea typeface="Lato"/>
              <a:cs typeface="Lato"/>
              <a:sym typeface="Lato"/>
            </a:endParaRPr>
          </a:p>
          <a:p>
            <a:pPr indent="-342900" lvl="0" marL="457200" rtl="0" algn="l">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Clusters 1 and 4 have a similar price range</a:t>
            </a:r>
            <a:endParaRPr sz="1800">
              <a:solidFill>
                <a:schemeClr val="dk2"/>
              </a:solidFill>
              <a:latin typeface="Lato"/>
              <a:ea typeface="Lato"/>
              <a:cs typeface="Lato"/>
              <a:sym typeface="Lato"/>
            </a:endParaRPr>
          </a:p>
        </p:txBody>
      </p:sp>
      <p:pic>
        <p:nvPicPr>
          <p:cNvPr id="204" name="Google Shape;204;p31"/>
          <p:cNvPicPr preferRelativeResize="0"/>
          <p:nvPr/>
        </p:nvPicPr>
        <p:blipFill>
          <a:blip r:embed="rId3">
            <a:alphaModFix/>
          </a:blip>
          <a:stretch>
            <a:fillRect/>
          </a:stretch>
        </p:blipFill>
        <p:spPr>
          <a:xfrm>
            <a:off x="612648" y="1444752"/>
            <a:ext cx="4636007" cy="32088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idx="1" type="body"/>
          </p:nvPr>
        </p:nvSpPr>
        <p:spPr>
          <a:xfrm>
            <a:off x="311700" y="1492825"/>
            <a:ext cx="8520600" cy="307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Platform to connect people (hosts) with overnight accommodations  available with people (guests) seeking overnight accommodations</a:t>
            </a:r>
            <a:endParaRPr/>
          </a:p>
          <a:p>
            <a:pPr indent="-342900" lvl="0" marL="457200" rtl="0" algn="l">
              <a:spcBef>
                <a:spcPts val="0"/>
              </a:spcBef>
              <a:spcAft>
                <a:spcPts val="0"/>
              </a:spcAft>
              <a:buSzPts val="1800"/>
              <a:buChar char="●"/>
            </a:pPr>
            <a:r>
              <a:rPr lang="en"/>
              <a:t>Facilitates electronic payment between hosts and guests</a:t>
            </a:r>
            <a:endParaRPr/>
          </a:p>
          <a:p>
            <a:pPr indent="-342900" lvl="0" marL="457200" rtl="0" algn="l">
              <a:spcBef>
                <a:spcPts val="0"/>
              </a:spcBef>
              <a:spcAft>
                <a:spcPts val="0"/>
              </a:spcAft>
              <a:buSzPts val="1800"/>
              <a:buChar char="●"/>
            </a:pPr>
            <a:r>
              <a:rPr lang="en"/>
              <a:t>From the website:</a:t>
            </a:r>
            <a:endParaRPr/>
          </a:p>
          <a:p>
            <a:pPr indent="-317500" lvl="1" marL="914400" rtl="0" algn="l">
              <a:spcBef>
                <a:spcPts val="0"/>
              </a:spcBef>
              <a:spcAft>
                <a:spcPts val="0"/>
              </a:spcAft>
              <a:buSzPts val="1400"/>
              <a:buChar char="○"/>
            </a:pPr>
            <a:r>
              <a:rPr lang="en"/>
              <a:t>Founded in 2008</a:t>
            </a:r>
            <a:endParaRPr/>
          </a:p>
          <a:p>
            <a:pPr indent="-317500" lvl="1" marL="914400" rtl="0" algn="l">
              <a:spcBef>
                <a:spcPts val="0"/>
              </a:spcBef>
              <a:spcAft>
                <a:spcPts val="0"/>
              </a:spcAft>
              <a:buSzPts val="1400"/>
              <a:buChar char="○"/>
            </a:pPr>
            <a:r>
              <a:rPr lang="en"/>
              <a:t>Over 7 million listings worldwide</a:t>
            </a:r>
            <a:endParaRPr/>
          </a:p>
          <a:p>
            <a:pPr indent="-317500" lvl="1" marL="914400" rtl="0" algn="l">
              <a:spcBef>
                <a:spcPts val="0"/>
              </a:spcBef>
              <a:spcAft>
                <a:spcPts val="0"/>
              </a:spcAft>
              <a:buSzPts val="1400"/>
              <a:buChar char="○"/>
            </a:pPr>
            <a:r>
              <a:rPr lang="en"/>
              <a:t>Over 100,000 cities with listings</a:t>
            </a:r>
            <a:endParaRPr/>
          </a:p>
          <a:p>
            <a:pPr indent="-317500" lvl="1" marL="914400" rtl="0" algn="l">
              <a:spcBef>
                <a:spcPts val="0"/>
              </a:spcBef>
              <a:spcAft>
                <a:spcPts val="0"/>
              </a:spcAft>
              <a:buSzPts val="1400"/>
              <a:buChar char="○"/>
            </a:pPr>
            <a:r>
              <a:rPr lang="en"/>
              <a:t>Over 220 countries and regions with listings</a:t>
            </a:r>
            <a:endParaRPr/>
          </a:p>
          <a:p>
            <a:pPr indent="-342900" lvl="0" marL="457200" rtl="0" algn="l">
              <a:spcBef>
                <a:spcPts val="0"/>
              </a:spcBef>
              <a:spcAft>
                <a:spcPts val="0"/>
              </a:spcAft>
              <a:buSzPts val="1800"/>
              <a:buChar char="●"/>
            </a:pPr>
            <a:r>
              <a:rPr lang="en"/>
              <a:t>As of December 2019</a:t>
            </a:r>
            <a:endParaRPr/>
          </a:p>
          <a:p>
            <a:pPr indent="-317500" lvl="1" marL="914400" rtl="0" algn="l">
              <a:spcBef>
                <a:spcPts val="0"/>
              </a:spcBef>
              <a:spcAft>
                <a:spcPts val="0"/>
              </a:spcAft>
              <a:buSzPts val="1400"/>
              <a:buChar char="○"/>
            </a:pPr>
            <a:r>
              <a:rPr lang="en"/>
              <a:t>Over 50,000 listings in New York City</a:t>
            </a:r>
            <a:endParaRPr/>
          </a:p>
          <a:p>
            <a:pPr indent="-317500" lvl="1" marL="914400" rtl="0" algn="l">
              <a:spcBef>
                <a:spcPts val="0"/>
              </a:spcBef>
              <a:spcAft>
                <a:spcPts val="0"/>
              </a:spcAft>
              <a:buSzPts val="1400"/>
              <a:buChar char="○"/>
            </a:pPr>
            <a:r>
              <a:rPr lang="en"/>
              <a:t>Listings in all five boroughs</a:t>
            </a:r>
            <a:endParaRPr/>
          </a:p>
        </p:txBody>
      </p:sp>
      <p:grpSp>
        <p:nvGrpSpPr>
          <p:cNvPr id="68" name="Google Shape;68;p14"/>
          <p:cNvGrpSpPr/>
          <p:nvPr/>
        </p:nvGrpSpPr>
        <p:grpSpPr>
          <a:xfrm>
            <a:off x="4927542" y="2790212"/>
            <a:ext cx="4072364" cy="2073888"/>
            <a:chOff x="2148838" y="103750"/>
            <a:chExt cx="4846321" cy="2468033"/>
          </a:xfrm>
        </p:grpSpPr>
        <p:pic>
          <p:nvPicPr>
            <p:cNvPr id="69" name="Google Shape;69;p14"/>
            <p:cNvPicPr preferRelativeResize="0"/>
            <p:nvPr/>
          </p:nvPicPr>
          <p:blipFill>
            <a:blip r:embed="rId3">
              <a:alphaModFix/>
            </a:blip>
            <a:stretch>
              <a:fillRect/>
            </a:stretch>
          </p:blipFill>
          <p:spPr>
            <a:xfrm>
              <a:off x="2148838" y="103750"/>
              <a:ext cx="4846321" cy="2468033"/>
            </a:xfrm>
            <a:prstGeom prst="rect">
              <a:avLst/>
            </a:prstGeom>
            <a:noFill/>
            <a:ln>
              <a:noFill/>
            </a:ln>
          </p:spPr>
        </p:pic>
        <p:pic>
          <p:nvPicPr>
            <p:cNvPr id="70" name="Google Shape;70;p14"/>
            <p:cNvPicPr preferRelativeResize="0"/>
            <p:nvPr/>
          </p:nvPicPr>
          <p:blipFill>
            <a:blip r:embed="rId4">
              <a:alphaModFix/>
            </a:blip>
            <a:stretch>
              <a:fillRect/>
            </a:stretch>
          </p:blipFill>
          <p:spPr>
            <a:xfrm>
              <a:off x="6449850" y="2026475"/>
              <a:ext cx="545300" cy="545300"/>
            </a:xfrm>
            <a:prstGeom prst="rect">
              <a:avLst/>
            </a:prstGeom>
            <a:noFill/>
            <a:ln>
              <a:noFill/>
            </a:ln>
          </p:spPr>
        </p:pic>
      </p:grpSp>
      <p:pic>
        <p:nvPicPr>
          <p:cNvPr id="71" name="Google Shape;71;p14"/>
          <p:cNvPicPr preferRelativeResize="0"/>
          <p:nvPr/>
        </p:nvPicPr>
        <p:blipFill>
          <a:blip r:embed="rId5">
            <a:alphaModFix/>
          </a:blip>
          <a:stretch>
            <a:fillRect/>
          </a:stretch>
        </p:blipFill>
        <p:spPr>
          <a:xfrm>
            <a:off x="2854938" y="149195"/>
            <a:ext cx="3434126" cy="1279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Effect of </a:t>
            </a:r>
            <a:r>
              <a:rPr lang="en" sz="2400"/>
              <a:t>Other Factors on Price</a:t>
            </a:r>
            <a:endParaRPr sz="2400"/>
          </a:p>
        </p:txBody>
      </p:sp>
      <p:sp>
        <p:nvSpPr>
          <p:cNvPr id="210" name="Google Shape;210;p32"/>
          <p:cNvSpPr txBox="1"/>
          <p:nvPr/>
        </p:nvSpPr>
        <p:spPr>
          <a:xfrm>
            <a:off x="612650" y="3739675"/>
            <a:ext cx="8290800" cy="9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Lato"/>
                <a:ea typeface="Lato"/>
                <a:cs typeface="Lato"/>
                <a:sym typeface="Lato"/>
              </a:rPr>
              <a:t>Summary: Borough, review rating and price tend to cluster together</a:t>
            </a:r>
            <a:endParaRPr>
              <a:solidFill>
                <a:schemeClr val="dk2"/>
              </a:solidFill>
              <a:latin typeface="Lato"/>
              <a:ea typeface="Lato"/>
              <a:cs typeface="Lato"/>
              <a:sym typeface="Lato"/>
            </a:endParaRPr>
          </a:p>
          <a:p>
            <a:pPr indent="-317500" lvl="0" marL="457200" rtl="0" algn="l">
              <a:lnSpc>
                <a:spcPct val="115000"/>
              </a:lnSpc>
              <a:spcBef>
                <a:spcPts val="1600"/>
              </a:spcBef>
              <a:spcAft>
                <a:spcPts val="0"/>
              </a:spcAft>
              <a:buClr>
                <a:schemeClr val="dk2"/>
              </a:buClr>
              <a:buSzPts val="1400"/>
              <a:buFont typeface="Lato"/>
              <a:buChar char="●"/>
            </a:pPr>
            <a:r>
              <a:rPr lang="en">
                <a:solidFill>
                  <a:schemeClr val="dk2"/>
                </a:solidFill>
                <a:latin typeface="Lato"/>
                <a:ea typeface="Lato"/>
                <a:cs typeface="Lato"/>
                <a:sym typeface="Lato"/>
              </a:rPr>
              <a:t>Clusters are more dispersed across boroughs</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Review ratings and price cluster more closely</a:t>
            </a:r>
            <a:endParaRPr>
              <a:solidFill>
                <a:schemeClr val="dk2"/>
              </a:solidFill>
              <a:latin typeface="Lato"/>
              <a:ea typeface="Lato"/>
              <a:cs typeface="Lato"/>
              <a:sym typeface="Lato"/>
            </a:endParaRPr>
          </a:p>
        </p:txBody>
      </p:sp>
      <p:pic>
        <p:nvPicPr>
          <p:cNvPr id="211" name="Google Shape;211;p32"/>
          <p:cNvPicPr preferRelativeResize="0"/>
          <p:nvPr/>
        </p:nvPicPr>
        <p:blipFill>
          <a:blip r:embed="rId3">
            <a:alphaModFix/>
          </a:blip>
          <a:stretch>
            <a:fillRect/>
          </a:stretch>
        </p:blipFill>
        <p:spPr>
          <a:xfrm>
            <a:off x="612648" y="1139952"/>
            <a:ext cx="3630170" cy="2488495"/>
          </a:xfrm>
          <a:prstGeom prst="rect">
            <a:avLst/>
          </a:prstGeom>
          <a:noFill/>
          <a:ln>
            <a:noFill/>
          </a:ln>
        </p:spPr>
      </p:pic>
      <p:pic>
        <p:nvPicPr>
          <p:cNvPr id="212" name="Google Shape;212;p32"/>
          <p:cNvPicPr preferRelativeResize="0"/>
          <p:nvPr/>
        </p:nvPicPr>
        <p:blipFill>
          <a:blip r:embed="rId4">
            <a:alphaModFix/>
          </a:blip>
          <a:stretch>
            <a:fillRect/>
          </a:stretch>
        </p:blipFill>
        <p:spPr>
          <a:xfrm>
            <a:off x="4886876" y="1139950"/>
            <a:ext cx="3630166" cy="25241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Other Observations About Clusters</a:t>
            </a:r>
            <a:endParaRPr sz="2400"/>
          </a:p>
        </p:txBody>
      </p:sp>
      <p:sp>
        <p:nvSpPr>
          <p:cNvPr id="218" name="Google Shape;218;p33"/>
          <p:cNvSpPr txBox="1"/>
          <p:nvPr/>
        </p:nvSpPr>
        <p:spPr>
          <a:xfrm>
            <a:off x="612650" y="3196900"/>
            <a:ext cx="8290800" cy="132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Lato"/>
                <a:ea typeface="Lato"/>
                <a:cs typeface="Lato"/>
                <a:sym typeface="Lato"/>
              </a:rPr>
              <a:t>Summary: Cluster 2, 3 and 5 are the optimal segments to use for targeting  </a:t>
            </a:r>
            <a:endParaRPr>
              <a:solidFill>
                <a:schemeClr val="dk2"/>
              </a:solidFill>
              <a:latin typeface="Lato"/>
              <a:ea typeface="Lato"/>
              <a:cs typeface="Lato"/>
              <a:sym typeface="Lato"/>
            </a:endParaRPr>
          </a:p>
          <a:p>
            <a:pPr indent="-317500" lvl="0" marL="457200" rtl="0" algn="l">
              <a:lnSpc>
                <a:spcPct val="115000"/>
              </a:lnSpc>
              <a:spcBef>
                <a:spcPts val="1600"/>
              </a:spcBef>
              <a:spcAft>
                <a:spcPts val="0"/>
              </a:spcAft>
              <a:buClr>
                <a:schemeClr val="dk2"/>
              </a:buClr>
              <a:buSzPts val="1400"/>
              <a:buFont typeface="Lato"/>
              <a:buChar char="●"/>
            </a:pPr>
            <a:r>
              <a:rPr lang="en">
                <a:solidFill>
                  <a:schemeClr val="dk2"/>
                </a:solidFill>
                <a:latin typeface="Lato"/>
                <a:ea typeface="Lato"/>
                <a:cs typeface="Lato"/>
                <a:sym typeface="Lato"/>
              </a:rPr>
              <a:t>Cluster 1 represents new, or extremely low rated properties</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Cluster 4 is a very small group of extremely high priced properties (i.e. luxury boutique hotels) and may be considered outliers</a:t>
            </a:r>
            <a:endParaRPr>
              <a:solidFill>
                <a:schemeClr val="dk2"/>
              </a:solidFill>
              <a:latin typeface="Lato"/>
              <a:ea typeface="Lato"/>
              <a:cs typeface="Lato"/>
              <a:sym typeface="Lato"/>
            </a:endParaRPr>
          </a:p>
        </p:txBody>
      </p:sp>
      <p:sp>
        <p:nvSpPr>
          <p:cNvPr id="219" name="Google Shape;219;p33"/>
          <p:cNvSpPr txBox="1"/>
          <p:nvPr/>
        </p:nvSpPr>
        <p:spPr>
          <a:xfrm>
            <a:off x="155450" y="1191650"/>
            <a:ext cx="8290800" cy="36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chemeClr val="dk2"/>
                </a:solidFill>
                <a:latin typeface="Lato"/>
                <a:ea typeface="Lato"/>
                <a:cs typeface="Lato"/>
                <a:sym typeface="Lato"/>
              </a:rPr>
              <a:t>Mean of each variable by cluster:</a:t>
            </a:r>
            <a:endParaRPr sz="1100">
              <a:solidFill>
                <a:schemeClr val="dk2"/>
              </a:solidFill>
              <a:latin typeface="Lato"/>
              <a:ea typeface="Lato"/>
              <a:cs typeface="Lato"/>
              <a:sym typeface="Lato"/>
            </a:endParaRPr>
          </a:p>
        </p:txBody>
      </p:sp>
      <p:pic>
        <p:nvPicPr>
          <p:cNvPr id="220" name="Google Shape;220;p33"/>
          <p:cNvPicPr preferRelativeResize="0"/>
          <p:nvPr/>
        </p:nvPicPr>
        <p:blipFill>
          <a:blip r:embed="rId3">
            <a:alphaModFix/>
          </a:blip>
          <a:stretch>
            <a:fillRect/>
          </a:stretch>
        </p:blipFill>
        <p:spPr>
          <a:xfrm>
            <a:off x="152400" y="1556450"/>
            <a:ext cx="8839198" cy="13133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26" name="Google Shape;22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How does Airbnb data compare with Prizm and Census data?</a:t>
            </a:r>
            <a:endParaRPr sz="1300"/>
          </a:p>
          <a:p>
            <a:pPr indent="-311150" lvl="1" marL="914400" rtl="0" algn="l">
              <a:spcBef>
                <a:spcPts val="0"/>
              </a:spcBef>
              <a:spcAft>
                <a:spcPts val="0"/>
              </a:spcAft>
              <a:buSzPts val="1300"/>
              <a:buChar char="○"/>
            </a:pPr>
            <a:r>
              <a:rPr lang="en" sz="1300"/>
              <a:t>No clear correlation</a:t>
            </a:r>
            <a:endParaRPr sz="1300"/>
          </a:p>
          <a:p>
            <a:pPr indent="-311150" lvl="0" marL="457200" rtl="0" algn="l">
              <a:spcBef>
                <a:spcPts val="0"/>
              </a:spcBef>
              <a:spcAft>
                <a:spcPts val="0"/>
              </a:spcAft>
              <a:buSzPts val="1300"/>
              <a:buChar char="●"/>
            </a:pPr>
            <a:r>
              <a:rPr lang="en" sz="1300"/>
              <a:t>How do boroughs and neighborhood affect rental price? </a:t>
            </a:r>
            <a:endParaRPr sz="1300"/>
          </a:p>
          <a:p>
            <a:pPr indent="-311150" lvl="1" marL="914400" rtl="0" algn="l">
              <a:spcBef>
                <a:spcPts val="0"/>
              </a:spcBef>
              <a:spcAft>
                <a:spcPts val="0"/>
              </a:spcAft>
              <a:buSzPts val="1300"/>
              <a:buChar char="○"/>
            </a:pPr>
            <a:r>
              <a:rPr lang="en" sz="1300"/>
              <a:t>High-end neighborhoods see faster increases in price based on some variables</a:t>
            </a:r>
            <a:endParaRPr sz="1300"/>
          </a:p>
          <a:p>
            <a:pPr indent="-311150" lvl="0" marL="457200" rtl="0" algn="l">
              <a:spcBef>
                <a:spcPts val="0"/>
              </a:spcBef>
              <a:spcAft>
                <a:spcPts val="0"/>
              </a:spcAft>
              <a:buSzPts val="1300"/>
              <a:buChar char="●"/>
            </a:pPr>
            <a:r>
              <a:rPr lang="en" sz="1300"/>
              <a:t>How do reviews affect rental price? </a:t>
            </a:r>
            <a:endParaRPr sz="1300"/>
          </a:p>
          <a:p>
            <a:pPr indent="-311150" lvl="1" marL="914400" rtl="0" algn="l">
              <a:spcBef>
                <a:spcPts val="0"/>
              </a:spcBef>
              <a:spcAft>
                <a:spcPts val="0"/>
              </a:spcAft>
              <a:buSzPts val="1300"/>
              <a:buChar char="○"/>
            </a:pPr>
            <a:r>
              <a:rPr lang="en" sz="1300"/>
              <a:t>Reviews do not affect rental price</a:t>
            </a:r>
            <a:endParaRPr sz="1300"/>
          </a:p>
          <a:p>
            <a:pPr indent="-311150" lvl="0" marL="457200" rtl="0" algn="l">
              <a:spcBef>
                <a:spcPts val="0"/>
              </a:spcBef>
              <a:spcAft>
                <a:spcPts val="0"/>
              </a:spcAft>
              <a:buSzPts val="1300"/>
              <a:buChar char="●"/>
            </a:pPr>
            <a:r>
              <a:rPr lang="en" sz="1300"/>
              <a:t>What are segment/categories of rental properties and how do they affect price?</a:t>
            </a:r>
            <a:endParaRPr sz="1300"/>
          </a:p>
          <a:p>
            <a:pPr indent="-311150" lvl="1" marL="914400" rtl="0" algn="l">
              <a:spcBef>
                <a:spcPts val="0"/>
              </a:spcBef>
              <a:spcAft>
                <a:spcPts val="0"/>
              </a:spcAft>
              <a:buSzPts val="1300"/>
              <a:buChar char="○"/>
            </a:pPr>
            <a:r>
              <a:rPr lang="en" sz="1300"/>
              <a:t>Based on geography and number of beds and bedrooms</a:t>
            </a:r>
            <a:endParaRPr sz="1300"/>
          </a:p>
          <a:p>
            <a:pPr indent="-311150" lvl="0" marL="457200" rtl="0" algn="l">
              <a:spcBef>
                <a:spcPts val="0"/>
              </a:spcBef>
              <a:spcAft>
                <a:spcPts val="0"/>
              </a:spcAft>
              <a:buSzPts val="1300"/>
              <a:buChar char="●"/>
            </a:pPr>
            <a:r>
              <a:rPr lang="en" sz="1300"/>
              <a:t>What are other main drivers that affect rental price?</a:t>
            </a:r>
            <a:endParaRPr sz="1300"/>
          </a:p>
          <a:p>
            <a:pPr indent="-311150" lvl="1" marL="914400" rtl="0" algn="l">
              <a:spcBef>
                <a:spcPts val="0"/>
              </a:spcBef>
              <a:spcAft>
                <a:spcPts val="0"/>
              </a:spcAft>
              <a:buSzPts val="1300"/>
              <a:buChar char="○"/>
            </a:pPr>
            <a:r>
              <a:rPr lang="en" sz="1300"/>
              <a:t>Beds and bedrooms</a:t>
            </a:r>
            <a:endParaRPr sz="1300"/>
          </a:p>
          <a:p>
            <a:pPr indent="-311150" lvl="1" marL="914400" rtl="0" algn="l">
              <a:spcBef>
                <a:spcPts val="0"/>
              </a:spcBef>
              <a:spcAft>
                <a:spcPts val="0"/>
              </a:spcAft>
              <a:buSzPts val="1300"/>
              <a:buChar char="○"/>
            </a:pPr>
            <a:r>
              <a:rPr lang="en" sz="1300"/>
              <a:t>Location</a:t>
            </a:r>
            <a:endParaRPr sz="1300"/>
          </a:p>
          <a:p>
            <a:pPr indent="-311150" lvl="1" marL="914400" rtl="0" algn="l">
              <a:spcBef>
                <a:spcPts val="0"/>
              </a:spcBef>
              <a:spcAft>
                <a:spcPts val="0"/>
              </a:spcAft>
              <a:buSzPts val="1300"/>
              <a:buChar char="○"/>
            </a:pPr>
            <a:r>
              <a:rPr lang="en" sz="1300"/>
              <a:t>Cleanliness</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232" name="Google Shape;23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Buy property in Queens and the Bronx</a:t>
            </a:r>
            <a:endParaRPr/>
          </a:p>
          <a:p>
            <a:pPr indent="-317500" lvl="1" marL="914400" rtl="0" algn="l">
              <a:spcBef>
                <a:spcPts val="0"/>
              </a:spcBef>
              <a:spcAft>
                <a:spcPts val="0"/>
              </a:spcAft>
              <a:buSzPts val="1400"/>
              <a:buChar char="○"/>
            </a:pPr>
            <a:r>
              <a:rPr lang="en"/>
              <a:t>Focus on high-end neighborhoods </a:t>
            </a:r>
            <a:endParaRPr/>
          </a:p>
          <a:p>
            <a:pPr indent="-317500" lvl="1" marL="914400" rtl="0" algn="l">
              <a:spcBef>
                <a:spcPts val="0"/>
              </a:spcBef>
              <a:spcAft>
                <a:spcPts val="0"/>
              </a:spcAft>
              <a:buSzPts val="1400"/>
              <a:buChar char="○"/>
            </a:pPr>
            <a:r>
              <a:rPr lang="en"/>
              <a:t>Cluster properties if possible</a:t>
            </a:r>
            <a:endParaRPr/>
          </a:p>
          <a:p>
            <a:pPr indent="-317500" lvl="1" marL="914400" rtl="0" algn="l">
              <a:spcBef>
                <a:spcPts val="0"/>
              </a:spcBef>
              <a:spcAft>
                <a:spcPts val="0"/>
              </a:spcAft>
              <a:buSzPts val="1400"/>
              <a:buChar char="○"/>
            </a:pPr>
            <a:r>
              <a:rPr lang="en"/>
              <a:t>Fill it with beds</a:t>
            </a:r>
            <a:endParaRPr/>
          </a:p>
          <a:p>
            <a:pPr indent="-317500" lvl="1" marL="914400" rtl="0" algn="l">
              <a:spcBef>
                <a:spcPts val="0"/>
              </a:spcBef>
              <a:spcAft>
                <a:spcPts val="0"/>
              </a:spcAft>
              <a:buSzPts val="1400"/>
              <a:buChar char="○"/>
            </a:pPr>
            <a:r>
              <a:rPr lang="en"/>
              <a:t>Queens: Locations near the National Tennis Center or the Rockaways</a:t>
            </a:r>
            <a:endParaRPr/>
          </a:p>
          <a:p>
            <a:pPr indent="-317500" lvl="1" marL="914400" rtl="0" algn="l">
              <a:spcBef>
                <a:spcPts val="0"/>
              </a:spcBef>
              <a:spcAft>
                <a:spcPts val="0"/>
              </a:spcAft>
              <a:buSzPts val="1400"/>
              <a:buChar char="○"/>
            </a:pPr>
            <a:r>
              <a:rPr lang="en"/>
              <a:t>Bronx: </a:t>
            </a:r>
            <a:r>
              <a:rPr lang="en"/>
              <a:t>Locations near Yankee Stadium and Bronx Zoo</a:t>
            </a:r>
            <a:endParaRPr/>
          </a:p>
          <a:p>
            <a:pPr indent="-342900" lvl="0" marL="457200" rtl="0" algn="l">
              <a:spcBef>
                <a:spcPts val="0"/>
              </a:spcBef>
              <a:spcAft>
                <a:spcPts val="0"/>
              </a:spcAft>
              <a:buSzPts val="1800"/>
              <a:buChar char="●"/>
            </a:pPr>
            <a:r>
              <a:rPr lang="en"/>
              <a:t>Price similarly to other properties in the neighborhood, based on beds, bedrooms, and bath </a:t>
            </a:r>
            <a:endParaRPr/>
          </a:p>
          <a:p>
            <a:pPr indent="-342900" lvl="0" marL="457200" rtl="0" algn="l">
              <a:spcBef>
                <a:spcPts val="0"/>
              </a:spcBef>
              <a:spcAft>
                <a:spcPts val="0"/>
              </a:spcAft>
              <a:buSzPts val="1800"/>
              <a:buChar char="●"/>
            </a:pPr>
            <a:r>
              <a:rPr lang="en"/>
              <a:t>Label the listing with the location and include the word “clean”</a:t>
            </a:r>
            <a:endParaRPr/>
          </a:p>
          <a:p>
            <a:pPr indent="-342900" lvl="0" marL="457200" rtl="0" algn="l">
              <a:spcBef>
                <a:spcPts val="0"/>
              </a:spcBef>
              <a:spcAft>
                <a:spcPts val="0"/>
              </a:spcAft>
              <a:buSzPts val="1800"/>
              <a:buChar char="●"/>
            </a:pPr>
            <a:r>
              <a:rPr lang="en"/>
              <a:t>Watch out for new entrants with significant capital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10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Works Cited</a:t>
            </a:r>
            <a:endParaRPr sz="2400"/>
          </a:p>
        </p:txBody>
      </p:sp>
      <p:sp>
        <p:nvSpPr>
          <p:cNvPr id="238" name="Google Shape;238;p36"/>
          <p:cNvSpPr txBox="1"/>
          <p:nvPr>
            <p:ph idx="1" type="body"/>
          </p:nvPr>
        </p:nvSpPr>
        <p:spPr>
          <a:xfrm>
            <a:off x="311700" y="636450"/>
            <a:ext cx="8520600" cy="393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t>Aydin, R. (2019, September 20). How 3 guys turned renting air mattresses in their apartment into a $31 billion company, Airbnb. Business Insider.</a:t>
            </a:r>
            <a:endParaRPr sz="800"/>
          </a:p>
          <a:p>
            <a:pPr indent="0" lvl="0" marL="0" rtl="0" algn="l">
              <a:lnSpc>
                <a:spcPct val="100000"/>
              </a:lnSpc>
              <a:spcBef>
                <a:spcPts val="1600"/>
              </a:spcBef>
              <a:spcAft>
                <a:spcPts val="0"/>
              </a:spcAft>
              <a:buNone/>
            </a:pPr>
            <a:r>
              <a:rPr lang="en" sz="800"/>
              <a:t>Burrows, D. (2019, April 26). 20 Most Expensive U.S. Cities to Live In. Kiplinger.</a:t>
            </a:r>
            <a:endParaRPr sz="800"/>
          </a:p>
          <a:p>
            <a:pPr indent="0" lvl="0" marL="0" rtl="0" algn="l">
              <a:lnSpc>
                <a:spcPct val="100000"/>
              </a:lnSpc>
              <a:spcBef>
                <a:spcPts val="1600"/>
              </a:spcBef>
              <a:spcAft>
                <a:spcPts val="0"/>
              </a:spcAft>
              <a:buNone/>
            </a:pPr>
            <a:r>
              <a:rPr lang="en" sz="800"/>
              <a:t>Business Corporation Tax. (2020, March 7). Retrieved from NYC Department of Finance: https://www1.nyc.gov/site/finance/taxes/business-corporation-tax.page</a:t>
            </a:r>
            <a:endParaRPr sz="800"/>
          </a:p>
          <a:p>
            <a:pPr indent="0" lvl="0" marL="0" rtl="0" algn="l">
              <a:lnSpc>
                <a:spcPct val="100000"/>
              </a:lnSpc>
              <a:spcBef>
                <a:spcPts val="1600"/>
              </a:spcBef>
              <a:spcAft>
                <a:spcPts val="0"/>
              </a:spcAft>
              <a:buNone/>
            </a:pPr>
            <a:r>
              <a:rPr lang="en" sz="800"/>
              <a:t>Cammenga, J. (2020, March 7). State Corporate Income Tax Rates and Brackets for 2020. Retrieved from Tax Foundation: https://taxfoundation.org/state-corporate-income-tax-rates-brackets-2020/</a:t>
            </a:r>
            <a:endParaRPr sz="800"/>
          </a:p>
          <a:p>
            <a:pPr indent="0" lvl="0" marL="0" rtl="0" algn="l">
              <a:lnSpc>
                <a:spcPct val="100000"/>
              </a:lnSpc>
              <a:spcBef>
                <a:spcPts val="1600"/>
              </a:spcBef>
              <a:spcAft>
                <a:spcPts val="0"/>
              </a:spcAft>
              <a:buNone/>
            </a:pPr>
            <a:r>
              <a:rPr lang="en" sz="800"/>
              <a:t>Claritas. (2020, March 16). Zip Code Lookup. Retrieved from Claritas: https://claritas360.claritas.com/mybestsegments/?_ga=2.191688681.2124823222.1579060196-470179875.1579060196#zipLookup</a:t>
            </a:r>
            <a:endParaRPr sz="800"/>
          </a:p>
          <a:p>
            <a:pPr indent="0" lvl="0" marL="0" rtl="0" algn="l">
              <a:lnSpc>
                <a:spcPct val="100000"/>
              </a:lnSpc>
              <a:spcBef>
                <a:spcPts val="1600"/>
              </a:spcBef>
              <a:spcAft>
                <a:spcPts val="0"/>
              </a:spcAft>
              <a:buNone/>
            </a:pPr>
            <a:r>
              <a:rPr lang="en" sz="800"/>
              <a:t>Eaglesham, J., Farrell, M., &amp; Grind, K. (2020, February 11). Airbnb Swings to a Loss as Costs Climb Ahead of IPO. The Wall Street Journal.</a:t>
            </a:r>
            <a:endParaRPr sz="800"/>
          </a:p>
          <a:p>
            <a:pPr indent="0" lvl="0" marL="0" rtl="0" algn="l">
              <a:lnSpc>
                <a:spcPct val="100000"/>
              </a:lnSpc>
              <a:spcBef>
                <a:spcPts val="1600"/>
              </a:spcBef>
              <a:spcAft>
                <a:spcPts val="0"/>
              </a:spcAft>
              <a:buNone/>
            </a:pPr>
            <a:r>
              <a:rPr lang="en" sz="800"/>
              <a:t>Fleming, S. (2019, March 11). The world’s most expensive places to own a home. Retrieved from World Economic Forum: https://www.weforum.org/agenda/2019/03/the-worlds-most-expensive-places-to-own-a-home/</a:t>
            </a:r>
            <a:endParaRPr sz="800"/>
          </a:p>
          <a:p>
            <a:pPr indent="0" lvl="0" marL="0" rtl="0" algn="l">
              <a:lnSpc>
                <a:spcPct val="100000"/>
              </a:lnSpc>
              <a:spcBef>
                <a:spcPts val="1600"/>
              </a:spcBef>
              <a:spcAft>
                <a:spcPts val="0"/>
              </a:spcAft>
              <a:buNone/>
            </a:pPr>
            <a:r>
              <a:rPr lang="en" sz="800"/>
              <a:t>Frommer, P. (2020, February 29). Neighborhoods in Brief in New York City. Retrieved from Frommer's: https://www.frommers.com/destinations/new-york-city/planning-a-trip/neighborhoods-in-brief</a:t>
            </a:r>
            <a:endParaRPr sz="800"/>
          </a:p>
          <a:p>
            <a:pPr indent="0" lvl="0" marL="0" rtl="0" algn="l">
              <a:lnSpc>
                <a:spcPct val="100000"/>
              </a:lnSpc>
              <a:spcBef>
                <a:spcPts val="1600"/>
              </a:spcBef>
              <a:spcAft>
                <a:spcPts val="0"/>
              </a:spcAft>
              <a:buNone/>
            </a:pPr>
            <a:r>
              <a:rPr lang="en" sz="800"/>
              <a:t>Gonzalez-Rivera, C. (2018). Destination New York. New York: Center for an Urban Future.</a:t>
            </a:r>
            <a:endParaRPr sz="800"/>
          </a:p>
          <a:p>
            <a:pPr indent="0" lvl="0" marL="0" rtl="0" algn="l">
              <a:lnSpc>
                <a:spcPct val="100000"/>
              </a:lnSpc>
              <a:spcBef>
                <a:spcPts val="1600"/>
              </a:spcBef>
              <a:spcAft>
                <a:spcPts val="0"/>
              </a:spcAft>
              <a:buNone/>
            </a:pPr>
            <a:r>
              <a:rPr lang="en" sz="800"/>
              <a:t>Hyland, R. (2019). Hotels &amp; Motels in New York. IBISWorld.</a:t>
            </a:r>
            <a:endParaRPr sz="800"/>
          </a:p>
          <a:p>
            <a:pPr indent="0" lvl="0" marL="0" rtl="0" algn="l">
              <a:lnSpc>
                <a:spcPct val="100000"/>
              </a:lnSpc>
              <a:spcBef>
                <a:spcPts val="1600"/>
              </a:spcBef>
              <a:spcAft>
                <a:spcPts val="0"/>
              </a:spcAft>
              <a:buNone/>
            </a:pPr>
            <a:r>
              <a:rPr lang="en" sz="800"/>
              <a:t>Inside Airbnb. (2019, December 4). Get the Data. Retrieved from Inside Airbnb: http://insideairbnb.com/get-the-data.html</a:t>
            </a:r>
            <a:endParaRPr sz="800"/>
          </a:p>
          <a:p>
            <a:pPr indent="0" lvl="0" marL="0" rtl="0" algn="l">
              <a:lnSpc>
                <a:spcPct val="100000"/>
              </a:lnSpc>
              <a:spcBef>
                <a:spcPts val="1600"/>
              </a:spcBef>
              <a:spcAft>
                <a:spcPts val="1600"/>
              </a:spcAft>
              <a:buNone/>
            </a:pPr>
            <a:r>
              <a:rPr lang="en" sz="800"/>
              <a:t>Le, T. (2019). Bed &amp; Breakfast &amp; Hostel Accommodations in the US. IBISWorld.</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Conditions</a:t>
            </a:r>
            <a:endParaRPr/>
          </a:p>
        </p:txBody>
      </p:sp>
      <p:sp>
        <p:nvSpPr>
          <p:cNvPr id="77" name="Google Shape;7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Annual growth in the “Bed and Breakfast and Hostel Accommodations” (NAICS 72119) is expected to be 2% from 2019 to 2024</a:t>
            </a:r>
            <a:endParaRPr/>
          </a:p>
          <a:p>
            <a:pPr indent="-342900" lvl="0" marL="457200" rtl="0" algn="l">
              <a:spcBef>
                <a:spcPts val="0"/>
              </a:spcBef>
              <a:spcAft>
                <a:spcPts val="0"/>
              </a:spcAft>
              <a:buSzPts val="1800"/>
              <a:buChar char="●"/>
            </a:pPr>
            <a:r>
              <a:rPr lang="en"/>
              <a:t>Annual growth in “Hotels and Motels in New York” (NAICS NY72111) is expected to be 2.9% from 2019 to 2024</a:t>
            </a:r>
            <a:endParaRPr/>
          </a:p>
          <a:p>
            <a:pPr indent="-342900" lvl="0" marL="457200" rtl="0" algn="l">
              <a:spcBef>
                <a:spcPts val="0"/>
              </a:spcBef>
              <a:spcAft>
                <a:spcPts val="0"/>
              </a:spcAft>
              <a:buSzPts val="1800"/>
              <a:buChar char="●"/>
            </a:pPr>
            <a:r>
              <a:rPr lang="en"/>
              <a:t>Attraction of New York City as an international destination known for being expensive means a greater willingness from consumers to pay more</a:t>
            </a:r>
            <a:endParaRPr/>
          </a:p>
          <a:p>
            <a:pPr indent="-342900" lvl="0" marL="457200" rtl="0" algn="l">
              <a:spcBef>
                <a:spcPts val="0"/>
              </a:spcBef>
              <a:spcAft>
                <a:spcPts val="0"/>
              </a:spcAft>
              <a:buSzPts val="1800"/>
              <a:buChar char="●"/>
            </a:pPr>
            <a:r>
              <a:rPr lang="en"/>
              <a:t>High capital intensity, high competition, high cost of doing business, and market saturation means growth will come from efficient pricing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Competitive Characteristics</a:t>
            </a:r>
            <a:endParaRPr/>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Customer-base range from young budget travelers to older business travelers. Many are seeking unique and “authentic” experiences</a:t>
            </a:r>
            <a:endParaRPr/>
          </a:p>
          <a:p>
            <a:pPr indent="-342900" lvl="0" marL="457200" rtl="0" algn="l">
              <a:spcBef>
                <a:spcPts val="0"/>
              </a:spcBef>
              <a:spcAft>
                <a:spcPts val="0"/>
              </a:spcAft>
              <a:buSzPts val="1800"/>
              <a:buChar char="●"/>
            </a:pPr>
            <a:r>
              <a:rPr lang="en"/>
              <a:t>Uniqueness and authenticity are used by operators in the industry as distinguishing factors</a:t>
            </a:r>
            <a:endParaRPr/>
          </a:p>
          <a:p>
            <a:pPr indent="-342900" lvl="0" marL="457200" rtl="0" algn="l">
              <a:spcBef>
                <a:spcPts val="0"/>
              </a:spcBef>
              <a:spcAft>
                <a:spcPts val="0"/>
              </a:spcAft>
              <a:buSzPts val="1800"/>
              <a:buChar char="●"/>
            </a:pPr>
            <a:r>
              <a:rPr lang="en"/>
              <a:t>Physical surroundings such as neighborhood contribute to uniqueness and atmosphere</a:t>
            </a:r>
            <a:endParaRPr/>
          </a:p>
          <a:p>
            <a:pPr indent="-342900" lvl="0" marL="457200" rtl="0" algn="l">
              <a:spcBef>
                <a:spcPts val="0"/>
              </a:spcBef>
              <a:spcAft>
                <a:spcPts val="0"/>
              </a:spcAft>
              <a:buSzPts val="1800"/>
              <a:buChar char="●"/>
            </a:pPr>
            <a:r>
              <a:rPr lang="en"/>
              <a:t>Aside from proximity to landmarks and attractions, neighborhood personas are speculated to have an impact on pricing and demand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Help current and potential Airbnb hosts maximize profit in the New York City market with an analysis of the various aspects of pricing.  </a:t>
            </a:r>
            <a:endParaRPr b="1"/>
          </a:p>
          <a:p>
            <a:pPr indent="0" lvl="0" marL="0" rtl="0" algn="l">
              <a:spcBef>
                <a:spcPts val="1600"/>
              </a:spcBef>
              <a:spcAft>
                <a:spcPts val="0"/>
              </a:spcAft>
              <a:buNone/>
            </a:pPr>
            <a:r>
              <a:rPr lang="en"/>
              <a:t>We will do this by answering the following questions:</a:t>
            </a:r>
            <a:endParaRPr/>
          </a:p>
          <a:p>
            <a:pPr indent="-342900" lvl="0" marL="457200" rtl="0" algn="l">
              <a:spcBef>
                <a:spcPts val="1600"/>
              </a:spcBef>
              <a:spcAft>
                <a:spcPts val="0"/>
              </a:spcAft>
              <a:buSzPts val="1800"/>
              <a:buChar char="●"/>
            </a:pPr>
            <a:r>
              <a:rPr lang="en"/>
              <a:t>How does Airbnb data compare with Prizm and Census data?</a:t>
            </a:r>
            <a:endParaRPr/>
          </a:p>
          <a:p>
            <a:pPr indent="-342900" lvl="0" marL="457200" rtl="0" algn="l">
              <a:spcBef>
                <a:spcPts val="0"/>
              </a:spcBef>
              <a:spcAft>
                <a:spcPts val="0"/>
              </a:spcAft>
              <a:buSzPts val="1800"/>
              <a:buChar char="●"/>
            </a:pPr>
            <a:r>
              <a:rPr lang="en"/>
              <a:t>How do boroughs and neighborhood affect rental price? </a:t>
            </a:r>
            <a:endParaRPr/>
          </a:p>
          <a:p>
            <a:pPr indent="-342900" lvl="0" marL="457200" rtl="0" algn="l">
              <a:spcBef>
                <a:spcPts val="0"/>
              </a:spcBef>
              <a:spcAft>
                <a:spcPts val="0"/>
              </a:spcAft>
              <a:buSzPts val="1800"/>
              <a:buChar char="●"/>
            </a:pPr>
            <a:r>
              <a:rPr lang="en"/>
              <a:t>How do reviews affect rental price? </a:t>
            </a:r>
            <a:endParaRPr/>
          </a:p>
          <a:p>
            <a:pPr indent="-342900" lvl="0" marL="457200" rtl="0" algn="l">
              <a:spcBef>
                <a:spcPts val="0"/>
              </a:spcBef>
              <a:spcAft>
                <a:spcPts val="0"/>
              </a:spcAft>
              <a:buSzPts val="1800"/>
              <a:buChar char="●"/>
            </a:pPr>
            <a:r>
              <a:rPr lang="en"/>
              <a:t>What are segment/categories of rental properties and how do they affect price? </a:t>
            </a:r>
            <a:endParaRPr/>
          </a:p>
          <a:p>
            <a:pPr indent="-342900" lvl="0" marL="457200" rtl="0" algn="l">
              <a:spcBef>
                <a:spcPts val="0"/>
              </a:spcBef>
              <a:spcAft>
                <a:spcPts val="0"/>
              </a:spcAft>
              <a:buSzPts val="1800"/>
              <a:buChar char="●"/>
            </a:pPr>
            <a:r>
              <a:rPr lang="en"/>
              <a:t>What are other main drivers that affect rental price?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Plan and Methodology</a:t>
            </a:r>
            <a:endParaRPr/>
          </a:p>
        </p:txBody>
      </p:sp>
      <p:sp>
        <p:nvSpPr>
          <p:cNvPr id="95" name="Google Shape;95;p18"/>
          <p:cNvSpPr txBox="1"/>
          <p:nvPr>
            <p:ph idx="1" type="body"/>
          </p:nvPr>
        </p:nvSpPr>
        <p:spPr>
          <a:xfrm>
            <a:off x="311700" y="1017725"/>
            <a:ext cx="8520600" cy="387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Download and explore data.</a:t>
            </a:r>
            <a:endParaRPr sz="1400"/>
          </a:p>
          <a:p>
            <a:pPr indent="-317500" lvl="1" marL="914400" rtl="0" algn="l">
              <a:spcBef>
                <a:spcPts val="0"/>
              </a:spcBef>
              <a:spcAft>
                <a:spcPts val="0"/>
              </a:spcAft>
              <a:buSzPts val="1400"/>
              <a:buChar char="○"/>
            </a:pPr>
            <a:r>
              <a:rPr lang="en"/>
              <a:t>Inside Airbnb - detailed listings</a:t>
            </a:r>
            <a:endParaRPr/>
          </a:p>
          <a:p>
            <a:pPr indent="-317500" lvl="1" marL="914400" rtl="0" algn="l">
              <a:spcBef>
                <a:spcPts val="0"/>
              </a:spcBef>
              <a:spcAft>
                <a:spcPts val="0"/>
              </a:spcAft>
              <a:buSzPts val="1400"/>
              <a:buChar char="○"/>
            </a:pPr>
            <a:r>
              <a:rPr lang="en"/>
              <a:t>Prizm - DBSCAN used to get clusterings of listings based on their PRIZM features</a:t>
            </a:r>
            <a:endParaRPr/>
          </a:p>
          <a:p>
            <a:pPr indent="-317500" lvl="1" marL="914400" rtl="0" algn="l">
              <a:spcBef>
                <a:spcPts val="0"/>
              </a:spcBef>
              <a:spcAft>
                <a:spcPts val="0"/>
              </a:spcAft>
              <a:buSzPts val="1400"/>
              <a:buChar char="○"/>
            </a:pPr>
            <a:r>
              <a:rPr lang="en"/>
              <a:t>US Census - Python library ‘uszipcode’</a:t>
            </a:r>
            <a:endParaRPr/>
          </a:p>
          <a:p>
            <a:pPr indent="-317500" lvl="0" marL="457200" rtl="0" algn="l">
              <a:spcBef>
                <a:spcPts val="0"/>
              </a:spcBef>
              <a:spcAft>
                <a:spcPts val="0"/>
              </a:spcAft>
              <a:buSzPts val="1400"/>
              <a:buAutoNum type="arabicPeriod"/>
            </a:pPr>
            <a:r>
              <a:rPr lang="en" sz="1400"/>
              <a:t>Analyze data.</a:t>
            </a:r>
            <a:endParaRPr sz="1400"/>
          </a:p>
          <a:p>
            <a:pPr indent="-317500" lvl="1" marL="914400" rtl="0" algn="l">
              <a:spcBef>
                <a:spcPts val="0"/>
              </a:spcBef>
              <a:spcAft>
                <a:spcPts val="0"/>
              </a:spcAft>
              <a:buSzPts val="1400"/>
              <a:buChar char="○"/>
            </a:pPr>
            <a:r>
              <a:rPr lang="en"/>
              <a:t>C</a:t>
            </a:r>
            <a:r>
              <a:rPr lang="en"/>
              <a:t>orrelation analysis of variables against price.</a:t>
            </a:r>
            <a:endParaRPr/>
          </a:p>
          <a:p>
            <a:pPr indent="-317500" lvl="1" marL="914400" rtl="0" algn="l">
              <a:spcBef>
                <a:spcPts val="0"/>
              </a:spcBef>
              <a:spcAft>
                <a:spcPts val="0"/>
              </a:spcAft>
              <a:buSzPts val="1400"/>
              <a:buChar char="○"/>
            </a:pPr>
            <a:r>
              <a:rPr lang="en"/>
              <a:t>K</a:t>
            </a:r>
            <a:r>
              <a:rPr lang="en"/>
              <a:t>-Means segmentation and </a:t>
            </a:r>
            <a:r>
              <a:rPr lang="en"/>
              <a:t>Principal Components analysis</a:t>
            </a:r>
            <a:r>
              <a:rPr lang="en"/>
              <a:t>.</a:t>
            </a:r>
            <a:endParaRPr/>
          </a:p>
          <a:p>
            <a:pPr indent="-317500" lvl="1" marL="914400" rtl="0" algn="l">
              <a:spcBef>
                <a:spcPts val="0"/>
              </a:spcBef>
              <a:spcAft>
                <a:spcPts val="0"/>
              </a:spcAft>
              <a:buSzPts val="1400"/>
              <a:buChar char="○"/>
            </a:pPr>
            <a:r>
              <a:rPr lang="en"/>
              <a:t>S</a:t>
            </a:r>
            <a:r>
              <a:rPr lang="en"/>
              <a:t>tatistical tests to assess variable significance to price.</a:t>
            </a:r>
            <a:endParaRPr/>
          </a:p>
          <a:p>
            <a:pPr indent="-317500" lvl="1" marL="914400" rtl="0" algn="l">
              <a:spcBef>
                <a:spcPts val="0"/>
              </a:spcBef>
              <a:spcAft>
                <a:spcPts val="0"/>
              </a:spcAft>
              <a:buSzPts val="1400"/>
              <a:buChar char="○"/>
            </a:pPr>
            <a:r>
              <a:rPr lang="en"/>
              <a:t>R</a:t>
            </a:r>
            <a:r>
              <a:rPr lang="en"/>
              <a:t>egression modeling of price and independent variables.</a:t>
            </a:r>
            <a:endParaRPr/>
          </a:p>
          <a:p>
            <a:pPr indent="-317500" lvl="0" marL="457200" rtl="0" algn="l">
              <a:spcBef>
                <a:spcPts val="0"/>
              </a:spcBef>
              <a:spcAft>
                <a:spcPts val="0"/>
              </a:spcAft>
              <a:buSzPts val="1400"/>
              <a:buAutoNum type="arabicPeriod"/>
            </a:pPr>
            <a:r>
              <a:rPr lang="en" sz="1400"/>
              <a:t>Summarize data.</a:t>
            </a:r>
            <a:endParaRPr sz="1400"/>
          </a:p>
          <a:p>
            <a:pPr indent="-317500" lvl="1" marL="914400" rtl="0" algn="l">
              <a:spcBef>
                <a:spcPts val="0"/>
              </a:spcBef>
              <a:spcAft>
                <a:spcPts val="0"/>
              </a:spcAft>
              <a:buSzPts val="1400"/>
              <a:buChar char="○"/>
            </a:pPr>
            <a:r>
              <a:rPr lang="en"/>
              <a:t>Create visualizations.</a:t>
            </a:r>
            <a:endParaRPr/>
          </a:p>
          <a:p>
            <a:pPr indent="-317500" lvl="1" marL="914400" rtl="0" algn="l">
              <a:spcBef>
                <a:spcPts val="0"/>
              </a:spcBef>
              <a:spcAft>
                <a:spcPts val="0"/>
              </a:spcAft>
              <a:buSzPts val="1400"/>
              <a:buChar char="○"/>
            </a:pPr>
            <a:r>
              <a:rPr lang="en"/>
              <a:t>Interpret visualizations.</a:t>
            </a:r>
            <a:endParaRPr/>
          </a:p>
          <a:p>
            <a:pPr indent="-317500" lvl="1" marL="914400" rtl="0" algn="l">
              <a:spcBef>
                <a:spcPts val="0"/>
              </a:spcBef>
              <a:spcAft>
                <a:spcPts val="0"/>
              </a:spcAft>
              <a:buSzPts val="1400"/>
              <a:buChar char="○"/>
            </a:pPr>
            <a:r>
              <a:rPr lang="en"/>
              <a:t>Draw conclusions.</a:t>
            </a:r>
            <a:endParaRPr/>
          </a:p>
          <a:p>
            <a:pPr indent="-317500" lvl="1" marL="914400" rtl="0" algn="l">
              <a:spcBef>
                <a:spcPts val="0"/>
              </a:spcBef>
              <a:spcAft>
                <a:spcPts val="0"/>
              </a:spcAft>
              <a:buSzPts val="1400"/>
              <a:buChar char="○"/>
            </a:pPr>
            <a:r>
              <a:rPr lang="en"/>
              <a:t>Provide recommendations.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Overview</a:t>
            </a:r>
            <a:endParaRPr/>
          </a:p>
        </p:txBody>
      </p:sp>
      <p:sp>
        <p:nvSpPr>
          <p:cNvPr id="101" name="Google Shape;101;p19"/>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Inside Airbnb</a:t>
            </a:r>
            <a:endParaRPr sz="1400"/>
          </a:p>
          <a:p>
            <a:pPr indent="-317500" lvl="0" marL="457200" rtl="0" algn="l">
              <a:spcBef>
                <a:spcPts val="1600"/>
              </a:spcBef>
              <a:spcAft>
                <a:spcPts val="0"/>
              </a:spcAft>
              <a:buSzPts val="1400"/>
              <a:buChar char="●"/>
            </a:pPr>
            <a:r>
              <a:rPr lang="en" sz="1400"/>
              <a:t>Listings</a:t>
            </a:r>
            <a:r>
              <a:rPr lang="en" sz="1400"/>
              <a:t> from 12/7/2019</a:t>
            </a:r>
            <a:endParaRPr sz="1400"/>
          </a:p>
          <a:p>
            <a:pPr indent="-317500" lvl="0" marL="457200" rtl="0" algn="l">
              <a:spcBef>
                <a:spcPts val="0"/>
              </a:spcBef>
              <a:spcAft>
                <a:spcPts val="0"/>
              </a:spcAft>
              <a:buSzPts val="1400"/>
              <a:buChar char="●"/>
            </a:pPr>
            <a:r>
              <a:rPr lang="en" sz="1400"/>
              <a:t>50,599 observations</a:t>
            </a:r>
            <a:endParaRPr sz="1400"/>
          </a:p>
          <a:p>
            <a:pPr indent="-317500" lvl="0" marL="457200" rtl="0" algn="l">
              <a:spcBef>
                <a:spcPts val="0"/>
              </a:spcBef>
              <a:spcAft>
                <a:spcPts val="0"/>
              </a:spcAft>
              <a:buSzPts val="1400"/>
              <a:buChar char="●"/>
            </a:pPr>
            <a:r>
              <a:rPr lang="en" sz="1400"/>
              <a:t>43 numeric variables</a:t>
            </a:r>
            <a:endParaRPr sz="1400"/>
          </a:p>
          <a:p>
            <a:pPr indent="-317500" lvl="0" marL="457200" rtl="0" algn="l">
              <a:spcBef>
                <a:spcPts val="0"/>
              </a:spcBef>
              <a:spcAft>
                <a:spcPts val="0"/>
              </a:spcAft>
              <a:buSzPts val="1400"/>
              <a:buChar char="●"/>
            </a:pPr>
            <a:r>
              <a:rPr lang="en" sz="1400"/>
              <a:t>63 object variables</a:t>
            </a:r>
            <a:endParaRPr sz="1400"/>
          </a:p>
          <a:p>
            <a:pPr indent="0" lvl="0" marL="0" rtl="0" algn="l">
              <a:spcBef>
                <a:spcPts val="1600"/>
              </a:spcBef>
              <a:spcAft>
                <a:spcPts val="0"/>
              </a:spcAft>
              <a:buNone/>
            </a:pPr>
            <a:r>
              <a:rPr lang="en" sz="1400"/>
              <a:t>Prizm</a:t>
            </a:r>
            <a:endParaRPr sz="1400"/>
          </a:p>
          <a:p>
            <a:pPr indent="-317500" lvl="0" marL="457200" rtl="0" algn="l">
              <a:spcBef>
                <a:spcPts val="1600"/>
              </a:spcBef>
              <a:spcAft>
                <a:spcPts val="0"/>
              </a:spcAft>
              <a:buSzPts val="1400"/>
              <a:buChar char="●"/>
            </a:pPr>
            <a:r>
              <a:rPr lang="en" sz="1400"/>
              <a:t>188 zip codes</a:t>
            </a:r>
            <a:endParaRPr sz="1400"/>
          </a:p>
          <a:p>
            <a:pPr indent="-317500" lvl="0" marL="457200" rtl="0" algn="l">
              <a:spcBef>
                <a:spcPts val="0"/>
              </a:spcBef>
              <a:spcAft>
                <a:spcPts val="0"/>
              </a:spcAft>
              <a:buSzPts val="1400"/>
              <a:buChar char="●"/>
            </a:pPr>
            <a:r>
              <a:rPr lang="en" sz="1400"/>
              <a:t>29 personas</a:t>
            </a:r>
            <a:endParaRPr sz="1400"/>
          </a:p>
          <a:p>
            <a:pPr indent="0" lvl="0" marL="0" rtl="0" algn="l">
              <a:spcBef>
                <a:spcPts val="1600"/>
              </a:spcBef>
              <a:spcAft>
                <a:spcPts val="0"/>
              </a:spcAft>
              <a:buNone/>
            </a:pPr>
            <a:r>
              <a:rPr lang="en" sz="1400"/>
              <a:t>Census</a:t>
            </a:r>
            <a:endParaRPr sz="1400"/>
          </a:p>
          <a:p>
            <a:pPr indent="-317500" lvl="0" marL="457200" rtl="0" algn="l">
              <a:spcBef>
                <a:spcPts val="1600"/>
              </a:spcBef>
              <a:spcAft>
                <a:spcPts val="0"/>
              </a:spcAft>
              <a:buSzPts val="1400"/>
              <a:buChar char="●"/>
            </a:pPr>
            <a:r>
              <a:rPr lang="en" sz="1400"/>
              <a:t>188 zip codes</a:t>
            </a:r>
            <a:endParaRPr sz="1400"/>
          </a:p>
        </p:txBody>
      </p:sp>
      <p:pic>
        <p:nvPicPr>
          <p:cNvPr id="102" name="Google Shape;102;p19"/>
          <p:cNvPicPr preferRelativeResize="0"/>
          <p:nvPr/>
        </p:nvPicPr>
        <p:blipFill>
          <a:blip r:embed="rId3">
            <a:alphaModFix/>
          </a:blip>
          <a:stretch>
            <a:fillRect/>
          </a:stretch>
        </p:blipFill>
        <p:spPr>
          <a:xfrm>
            <a:off x="3057275" y="1428975"/>
            <a:ext cx="5933772" cy="298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Explore: Overall Trends in Listing Activity</a:t>
            </a:r>
            <a:endParaRPr sz="2400"/>
          </a:p>
        </p:txBody>
      </p:sp>
      <p:sp>
        <p:nvSpPr>
          <p:cNvPr id="108" name="Google Shape;108;p20"/>
          <p:cNvSpPr txBox="1"/>
          <p:nvPr/>
        </p:nvSpPr>
        <p:spPr>
          <a:xfrm>
            <a:off x="434150" y="3760125"/>
            <a:ext cx="8469600" cy="1096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Overall trend shows an increase in total listings with majority share in Brooklyn and Manhattan.</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The rate of growth in listings has decreased from 2015 - 2019.</a:t>
            </a:r>
            <a:endParaRPr>
              <a:solidFill>
                <a:schemeClr val="dk2"/>
              </a:solidFill>
              <a:latin typeface="Lato"/>
              <a:ea typeface="Lato"/>
              <a:cs typeface="Lato"/>
              <a:sym typeface="Lato"/>
            </a:endParaRPr>
          </a:p>
        </p:txBody>
      </p:sp>
      <p:pic>
        <p:nvPicPr>
          <p:cNvPr id="109" name="Google Shape;109;p20"/>
          <p:cNvPicPr preferRelativeResize="0"/>
          <p:nvPr/>
        </p:nvPicPr>
        <p:blipFill>
          <a:blip r:embed="rId3">
            <a:alphaModFix/>
          </a:blip>
          <a:stretch>
            <a:fillRect/>
          </a:stretch>
        </p:blipFill>
        <p:spPr>
          <a:xfrm>
            <a:off x="4799100" y="1224200"/>
            <a:ext cx="3459301" cy="2437600"/>
          </a:xfrm>
          <a:prstGeom prst="rect">
            <a:avLst/>
          </a:prstGeom>
          <a:noFill/>
          <a:ln>
            <a:noFill/>
          </a:ln>
        </p:spPr>
      </p:pic>
      <p:pic>
        <p:nvPicPr>
          <p:cNvPr id="110" name="Google Shape;110;p20"/>
          <p:cNvPicPr preferRelativeResize="0"/>
          <p:nvPr/>
        </p:nvPicPr>
        <p:blipFill>
          <a:blip r:embed="rId4">
            <a:alphaModFix/>
          </a:blip>
          <a:stretch>
            <a:fillRect/>
          </a:stretch>
        </p:blipFill>
        <p:spPr>
          <a:xfrm>
            <a:off x="812800" y="1224200"/>
            <a:ext cx="3386900" cy="243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Explore: Growth Rates and Pricing Trends </a:t>
            </a:r>
            <a:r>
              <a:rPr lang="en" sz="2400"/>
              <a:t>by Location</a:t>
            </a:r>
            <a:endParaRPr sz="2400"/>
          </a:p>
        </p:txBody>
      </p:sp>
      <p:sp>
        <p:nvSpPr>
          <p:cNvPr id="116" name="Google Shape;116;p21"/>
          <p:cNvSpPr txBox="1"/>
          <p:nvPr/>
        </p:nvSpPr>
        <p:spPr>
          <a:xfrm>
            <a:off x="434150" y="3760125"/>
            <a:ext cx="8469600" cy="1096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Average annual growth rate across all boroughs was 19%.</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Strongest percentage growth year-over-year was in Bronx, Queens, and Staten Island.</a:t>
            </a:r>
            <a:endParaRPr>
              <a:solidFill>
                <a:schemeClr val="dk2"/>
              </a:solidFill>
              <a:latin typeface="Lato"/>
              <a:ea typeface="Lato"/>
              <a:cs typeface="Lato"/>
              <a:sym typeface="Lato"/>
            </a:endParaRPr>
          </a:p>
          <a:p>
            <a:pPr indent="-317500" lvl="1" marL="9144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Likely because there were fewer listings to begin with.</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Year-over-year pricing remained stable across all boroughs. </a:t>
            </a:r>
            <a:endParaRPr>
              <a:solidFill>
                <a:schemeClr val="dk2"/>
              </a:solidFill>
              <a:latin typeface="Lato"/>
              <a:ea typeface="Lato"/>
              <a:cs typeface="Lato"/>
              <a:sym typeface="Lato"/>
            </a:endParaRPr>
          </a:p>
        </p:txBody>
      </p:sp>
      <p:pic>
        <p:nvPicPr>
          <p:cNvPr id="117" name="Google Shape;117;p21"/>
          <p:cNvPicPr preferRelativeResize="0"/>
          <p:nvPr/>
        </p:nvPicPr>
        <p:blipFill>
          <a:blip r:embed="rId3">
            <a:alphaModFix/>
          </a:blip>
          <a:stretch>
            <a:fillRect/>
          </a:stretch>
        </p:blipFill>
        <p:spPr>
          <a:xfrm>
            <a:off x="308346" y="1017450"/>
            <a:ext cx="4195828" cy="2644350"/>
          </a:xfrm>
          <a:prstGeom prst="rect">
            <a:avLst/>
          </a:prstGeom>
          <a:noFill/>
          <a:ln>
            <a:noFill/>
          </a:ln>
        </p:spPr>
      </p:pic>
      <p:pic>
        <p:nvPicPr>
          <p:cNvPr id="118" name="Google Shape;118;p21"/>
          <p:cNvPicPr preferRelativeResize="0"/>
          <p:nvPr/>
        </p:nvPicPr>
        <p:blipFill>
          <a:blip r:embed="rId4">
            <a:alphaModFix/>
          </a:blip>
          <a:stretch>
            <a:fillRect/>
          </a:stretch>
        </p:blipFill>
        <p:spPr>
          <a:xfrm>
            <a:off x="4722800" y="1017450"/>
            <a:ext cx="4108013" cy="2644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